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7" r:id="rId3"/>
    <p:sldId id="281" r:id="rId4"/>
    <p:sldId id="289" r:id="rId5"/>
    <p:sldId id="272" r:id="rId6"/>
    <p:sldId id="283" r:id="rId7"/>
    <p:sldId id="285" r:id="rId8"/>
    <p:sldId id="26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EE4C9"/>
    <a:srgbClr val="9CE2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27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Прямоугольник 177"/>
          <p:cNvSpPr/>
          <p:nvPr/>
        </p:nvSpPr>
        <p:spPr>
          <a:xfrm>
            <a:off x="0" y="2643182"/>
            <a:ext cx="9144000" cy="1914532"/>
          </a:xfrm>
          <a:prstGeom prst="rect">
            <a:avLst/>
          </a:prstGeom>
          <a:solidFill>
            <a:srgbClr val="8EE4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4" name="Group 2237"/>
          <p:cNvGrpSpPr>
            <a:grpSpLocks/>
          </p:cNvGrpSpPr>
          <p:nvPr/>
        </p:nvGrpSpPr>
        <p:grpSpPr bwMode="auto">
          <a:xfrm>
            <a:off x="5857884" y="1142984"/>
            <a:ext cx="3286116" cy="4030664"/>
            <a:chOff x="3198" y="1253"/>
            <a:chExt cx="2170" cy="2756"/>
          </a:xfrm>
        </p:grpSpPr>
        <p:sp>
          <p:nvSpPr>
            <p:cNvPr id="5" name="Freeform 2062"/>
            <p:cNvSpPr>
              <a:spLocks/>
            </p:cNvSpPr>
            <p:nvPr/>
          </p:nvSpPr>
          <p:spPr bwMode="auto">
            <a:xfrm>
              <a:off x="3198" y="1253"/>
              <a:ext cx="2170" cy="2756"/>
            </a:xfrm>
            <a:custGeom>
              <a:avLst/>
              <a:gdLst>
                <a:gd name="T0" fmla="*/ 2147483647 w 474"/>
                <a:gd name="T1" fmla="*/ 2147483647 h 602"/>
                <a:gd name="T2" fmla="*/ 2147483647 w 474"/>
                <a:gd name="T3" fmla="*/ 2147483647 h 602"/>
                <a:gd name="T4" fmla="*/ 2147483647 w 474"/>
                <a:gd name="T5" fmla="*/ 2147483647 h 602"/>
                <a:gd name="T6" fmla="*/ 2147483647 w 474"/>
                <a:gd name="T7" fmla="*/ 2147483647 h 602"/>
                <a:gd name="T8" fmla="*/ 2147483647 w 474"/>
                <a:gd name="T9" fmla="*/ 2147483647 h 602"/>
                <a:gd name="T10" fmla="*/ 2147483647 w 474"/>
                <a:gd name="T11" fmla="*/ 2147483647 h 602"/>
                <a:gd name="T12" fmla="*/ 2147483647 w 474"/>
                <a:gd name="T13" fmla="*/ 2147483647 h 602"/>
                <a:gd name="T14" fmla="*/ 2147483647 w 474"/>
                <a:gd name="T15" fmla="*/ 2147483647 h 602"/>
                <a:gd name="T16" fmla="*/ 2147483647 w 474"/>
                <a:gd name="T17" fmla="*/ 2147483647 h 602"/>
                <a:gd name="T18" fmla="*/ 2147483647 w 474"/>
                <a:gd name="T19" fmla="*/ 2147483647 h 602"/>
                <a:gd name="T20" fmla="*/ 2147483647 w 474"/>
                <a:gd name="T21" fmla="*/ 2147483647 h 602"/>
                <a:gd name="T22" fmla="*/ 2147483647 w 474"/>
                <a:gd name="T23" fmla="*/ 2147483647 h 602"/>
                <a:gd name="T24" fmla="*/ 2147483647 w 474"/>
                <a:gd name="T25" fmla="*/ 2147483647 h 602"/>
                <a:gd name="T26" fmla="*/ 2147483647 w 474"/>
                <a:gd name="T27" fmla="*/ 2147483647 h 602"/>
                <a:gd name="T28" fmla="*/ 2147483647 w 474"/>
                <a:gd name="T29" fmla="*/ 2147483647 h 602"/>
                <a:gd name="T30" fmla="*/ 2147483647 w 474"/>
                <a:gd name="T31" fmla="*/ 2147483647 h 602"/>
                <a:gd name="T32" fmla="*/ 2147483647 w 474"/>
                <a:gd name="T33" fmla="*/ 2147483647 h 602"/>
                <a:gd name="T34" fmla="*/ 2147483647 w 474"/>
                <a:gd name="T35" fmla="*/ 2147483647 h 602"/>
                <a:gd name="T36" fmla="*/ 2147483647 w 474"/>
                <a:gd name="T37" fmla="*/ 2147483647 h 602"/>
                <a:gd name="T38" fmla="*/ 2147483647 w 474"/>
                <a:gd name="T39" fmla="*/ 2147483647 h 602"/>
                <a:gd name="T40" fmla="*/ 2147483647 w 474"/>
                <a:gd name="T41" fmla="*/ 2147483647 h 602"/>
                <a:gd name="T42" fmla="*/ 2147483647 w 474"/>
                <a:gd name="T43" fmla="*/ 2147483647 h 602"/>
                <a:gd name="T44" fmla="*/ 2147483647 w 474"/>
                <a:gd name="T45" fmla="*/ 0 h 602"/>
                <a:gd name="T46" fmla="*/ 2147483647 w 474"/>
                <a:gd name="T47" fmla="*/ 2147483647 h 602"/>
                <a:gd name="T48" fmla="*/ 2147483647 w 474"/>
                <a:gd name="T49" fmla="*/ 2147483647 h 602"/>
                <a:gd name="T50" fmla="*/ 2147483647 w 474"/>
                <a:gd name="T51" fmla="*/ 2147483647 h 602"/>
                <a:gd name="T52" fmla="*/ 2147483647 w 474"/>
                <a:gd name="T53" fmla="*/ 2147483647 h 602"/>
                <a:gd name="T54" fmla="*/ 2147483647 w 474"/>
                <a:gd name="T55" fmla="*/ 2147483647 h 602"/>
                <a:gd name="T56" fmla="*/ 2147483647 w 474"/>
                <a:gd name="T57" fmla="*/ 2147483647 h 602"/>
                <a:gd name="T58" fmla="*/ 2147483647 w 474"/>
                <a:gd name="T59" fmla="*/ 2147483647 h 602"/>
                <a:gd name="T60" fmla="*/ 2147483647 w 474"/>
                <a:gd name="T61" fmla="*/ 2147483647 h 602"/>
                <a:gd name="T62" fmla="*/ 2147483647 w 474"/>
                <a:gd name="T63" fmla="*/ 2147483647 h 602"/>
                <a:gd name="T64" fmla="*/ 2147483647 w 474"/>
                <a:gd name="T65" fmla="*/ 2147483647 h 602"/>
                <a:gd name="T66" fmla="*/ 2147483647 w 474"/>
                <a:gd name="T67" fmla="*/ 2147483647 h 602"/>
                <a:gd name="T68" fmla="*/ 2147483647 w 474"/>
                <a:gd name="T69" fmla="*/ 2147483647 h 602"/>
                <a:gd name="T70" fmla="*/ 2147483647 w 474"/>
                <a:gd name="T71" fmla="*/ 2147483647 h 602"/>
                <a:gd name="T72" fmla="*/ 2147483647 w 474"/>
                <a:gd name="T73" fmla="*/ 2147483647 h 602"/>
                <a:gd name="T74" fmla="*/ 0 w 474"/>
                <a:gd name="T75" fmla="*/ 2147483647 h 602"/>
                <a:gd name="T76" fmla="*/ 2147483647 w 474"/>
                <a:gd name="T77" fmla="*/ 2147483647 h 602"/>
                <a:gd name="T78" fmla="*/ 2147483647 w 474"/>
                <a:gd name="T79" fmla="*/ 2147483647 h 602"/>
                <a:gd name="T80" fmla="*/ 2147483647 w 474"/>
                <a:gd name="T81" fmla="*/ 2147483647 h 602"/>
                <a:gd name="T82" fmla="*/ 2147483647 w 474"/>
                <a:gd name="T83" fmla="*/ 2147483647 h 602"/>
                <a:gd name="T84" fmla="*/ 2147483647 w 474"/>
                <a:gd name="T85" fmla="*/ 2147483647 h 602"/>
                <a:gd name="T86" fmla="*/ 2147483647 w 474"/>
                <a:gd name="T87" fmla="*/ 2147483647 h 602"/>
                <a:gd name="T88" fmla="*/ 2147483647 w 474"/>
                <a:gd name="T89" fmla="*/ 2147483647 h 602"/>
                <a:gd name="T90" fmla="*/ 2147483647 w 474"/>
                <a:gd name="T91" fmla="*/ 2147483647 h 602"/>
                <a:gd name="T92" fmla="*/ 2147483647 w 474"/>
                <a:gd name="T93" fmla="*/ 2147483647 h 602"/>
                <a:gd name="T94" fmla="*/ 2147483647 w 474"/>
                <a:gd name="T95" fmla="*/ 2147483647 h 602"/>
                <a:gd name="T96" fmla="*/ 2147483647 w 474"/>
                <a:gd name="T97" fmla="*/ 2147483647 h 602"/>
                <a:gd name="T98" fmla="*/ 2147483647 w 474"/>
                <a:gd name="T99" fmla="*/ 2147483647 h 602"/>
                <a:gd name="T100" fmla="*/ 2147483647 w 474"/>
                <a:gd name="T101" fmla="*/ 2147483647 h 602"/>
                <a:gd name="T102" fmla="*/ 2147483647 w 474"/>
                <a:gd name="T103" fmla="*/ 2147483647 h 602"/>
                <a:gd name="T104" fmla="*/ 2147483647 w 474"/>
                <a:gd name="T105" fmla="*/ 2147483647 h 602"/>
                <a:gd name="T106" fmla="*/ 2147483647 w 474"/>
                <a:gd name="T107" fmla="*/ 2147483647 h 602"/>
                <a:gd name="T108" fmla="*/ 2147483647 w 474"/>
                <a:gd name="T109" fmla="*/ 2147483647 h 602"/>
                <a:gd name="T110" fmla="*/ 2147483647 w 474"/>
                <a:gd name="T111" fmla="*/ 2147483647 h 602"/>
                <a:gd name="T112" fmla="*/ 2147483647 w 474"/>
                <a:gd name="T113" fmla="*/ 2147483647 h 602"/>
                <a:gd name="T114" fmla="*/ 2147483647 w 474"/>
                <a:gd name="T115" fmla="*/ 2147483647 h 602"/>
                <a:gd name="T116" fmla="*/ 2147483647 w 474"/>
                <a:gd name="T117" fmla="*/ 2147483647 h 602"/>
                <a:gd name="T118" fmla="*/ 2147483647 w 474"/>
                <a:gd name="T119" fmla="*/ 2147483647 h 602"/>
                <a:gd name="T120" fmla="*/ 2147483647 w 474"/>
                <a:gd name="T121" fmla="*/ 2147483647 h 602"/>
                <a:gd name="T122" fmla="*/ 2147483647 w 474"/>
                <a:gd name="T123" fmla="*/ 2147483647 h 602"/>
                <a:gd name="T124" fmla="*/ 2147483647 w 474"/>
                <a:gd name="T125" fmla="*/ 2147483647 h 60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74"/>
                <a:gd name="T190" fmla="*/ 0 h 602"/>
                <a:gd name="T191" fmla="*/ 474 w 474"/>
                <a:gd name="T192" fmla="*/ 602 h 60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74" h="602">
                  <a:moveTo>
                    <a:pt x="379" y="602"/>
                  </a:moveTo>
                  <a:lnTo>
                    <a:pt x="415" y="597"/>
                  </a:lnTo>
                  <a:lnTo>
                    <a:pt x="415" y="558"/>
                  </a:lnTo>
                  <a:lnTo>
                    <a:pt x="437" y="539"/>
                  </a:lnTo>
                  <a:lnTo>
                    <a:pt x="437" y="504"/>
                  </a:lnTo>
                  <a:lnTo>
                    <a:pt x="443" y="495"/>
                  </a:lnTo>
                  <a:lnTo>
                    <a:pt x="463" y="476"/>
                  </a:lnTo>
                  <a:lnTo>
                    <a:pt x="456" y="458"/>
                  </a:lnTo>
                  <a:lnTo>
                    <a:pt x="471" y="437"/>
                  </a:lnTo>
                  <a:lnTo>
                    <a:pt x="474" y="386"/>
                  </a:lnTo>
                  <a:lnTo>
                    <a:pt x="454" y="379"/>
                  </a:lnTo>
                  <a:lnTo>
                    <a:pt x="451" y="341"/>
                  </a:lnTo>
                  <a:lnTo>
                    <a:pt x="432" y="315"/>
                  </a:lnTo>
                  <a:lnTo>
                    <a:pt x="426" y="254"/>
                  </a:lnTo>
                  <a:lnTo>
                    <a:pt x="448" y="233"/>
                  </a:lnTo>
                  <a:lnTo>
                    <a:pt x="453" y="189"/>
                  </a:lnTo>
                  <a:lnTo>
                    <a:pt x="443" y="172"/>
                  </a:lnTo>
                  <a:lnTo>
                    <a:pt x="464" y="153"/>
                  </a:lnTo>
                  <a:lnTo>
                    <a:pt x="463" y="80"/>
                  </a:lnTo>
                  <a:lnTo>
                    <a:pt x="439" y="63"/>
                  </a:lnTo>
                  <a:lnTo>
                    <a:pt x="460" y="34"/>
                  </a:lnTo>
                  <a:lnTo>
                    <a:pt x="455" y="5"/>
                  </a:lnTo>
                  <a:lnTo>
                    <a:pt x="438" y="0"/>
                  </a:lnTo>
                  <a:lnTo>
                    <a:pt x="424" y="11"/>
                  </a:lnTo>
                  <a:lnTo>
                    <a:pt x="317" y="4"/>
                  </a:lnTo>
                  <a:lnTo>
                    <a:pt x="314" y="16"/>
                  </a:lnTo>
                  <a:lnTo>
                    <a:pt x="278" y="13"/>
                  </a:lnTo>
                  <a:lnTo>
                    <a:pt x="270" y="26"/>
                  </a:lnTo>
                  <a:lnTo>
                    <a:pt x="194" y="18"/>
                  </a:lnTo>
                  <a:lnTo>
                    <a:pt x="189" y="32"/>
                  </a:lnTo>
                  <a:lnTo>
                    <a:pt x="106" y="27"/>
                  </a:lnTo>
                  <a:lnTo>
                    <a:pt x="101" y="7"/>
                  </a:lnTo>
                  <a:lnTo>
                    <a:pt x="74" y="5"/>
                  </a:lnTo>
                  <a:lnTo>
                    <a:pt x="70" y="23"/>
                  </a:lnTo>
                  <a:lnTo>
                    <a:pt x="43" y="22"/>
                  </a:lnTo>
                  <a:lnTo>
                    <a:pt x="38" y="39"/>
                  </a:lnTo>
                  <a:lnTo>
                    <a:pt x="6" y="39"/>
                  </a:lnTo>
                  <a:lnTo>
                    <a:pt x="0" y="90"/>
                  </a:lnTo>
                  <a:lnTo>
                    <a:pt x="24" y="93"/>
                  </a:lnTo>
                  <a:lnTo>
                    <a:pt x="26" y="112"/>
                  </a:lnTo>
                  <a:lnTo>
                    <a:pt x="43" y="113"/>
                  </a:lnTo>
                  <a:lnTo>
                    <a:pt x="44" y="137"/>
                  </a:lnTo>
                  <a:lnTo>
                    <a:pt x="90" y="143"/>
                  </a:lnTo>
                  <a:lnTo>
                    <a:pt x="104" y="120"/>
                  </a:lnTo>
                  <a:lnTo>
                    <a:pt x="121" y="126"/>
                  </a:lnTo>
                  <a:lnTo>
                    <a:pt x="115" y="195"/>
                  </a:lnTo>
                  <a:lnTo>
                    <a:pt x="86" y="203"/>
                  </a:lnTo>
                  <a:lnTo>
                    <a:pt x="78" y="275"/>
                  </a:lnTo>
                  <a:lnTo>
                    <a:pt x="98" y="274"/>
                  </a:lnTo>
                  <a:lnTo>
                    <a:pt x="108" y="281"/>
                  </a:lnTo>
                  <a:lnTo>
                    <a:pt x="110" y="365"/>
                  </a:lnTo>
                  <a:lnTo>
                    <a:pt x="135" y="382"/>
                  </a:lnTo>
                  <a:lnTo>
                    <a:pt x="142" y="445"/>
                  </a:lnTo>
                  <a:lnTo>
                    <a:pt x="155" y="452"/>
                  </a:lnTo>
                  <a:lnTo>
                    <a:pt x="162" y="520"/>
                  </a:lnTo>
                  <a:lnTo>
                    <a:pt x="142" y="546"/>
                  </a:lnTo>
                  <a:lnTo>
                    <a:pt x="152" y="583"/>
                  </a:lnTo>
                  <a:lnTo>
                    <a:pt x="207" y="582"/>
                  </a:lnTo>
                  <a:lnTo>
                    <a:pt x="215" y="562"/>
                  </a:lnTo>
                  <a:lnTo>
                    <a:pt x="246" y="565"/>
                  </a:lnTo>
                  <a:lnTo>
                    <a:pt x="271" y="588"/>
                  </a:lnTo>
                  <a:lnTo>
                    <a:pt x="370" y="586"/>
                  </a:lnTo>
                  <a:lnTo>
                    <a:pt x="379" y="602"/>
                  </a:lnTo>
                  <a:close/>
                </a:path>
              </a:pathLst>
            </a:custGeom>
            <a:solidFill>
              <a:srgbClr val="DDDD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grpSp>
          <p:nvGrpSpPr>
            <p:cNvPr id="6" name="Group 2236"/>
            <p:cNvGrpSpPr>
              <a:grpSpLocks/>
            </p:cNvGrpSpPr>
            <p:nvPr/>
          </p:nvGrpSpPr>
          <p:grpSpPr bwMode="auto">
            <a:xfrm>
              <a:off x="3470" y="1434"/>
              <a:ext cx="1826" cy="2261"/>
              <a:chOff x="2525" y="1378"/>
              <a:chExt cx="1826" cy="2261"/>
            </a:xfrm>
          </p:grpSpPr>
          <p:sp>
            <p:nvSpPr>
              <p:cNvPr id="7" name="Freeform 2065"/>
              <p:cNvSpPr>
                <a:spLocks/>
              </p:cNvSpPr>
              <p:nvPr/>
            </p:nvSpPr>
            <p:spPr bwMode="auto">
              <a:xfrm>
                <a:off x="2548" y="1401"/>
                <a:ext cx="1634" cy="2238"/>
              </a:xfrm>
              <a:custGeom>
                <a:avLst/>
                <a:gdLst>
                  <a:gd name="T0" fmla="*/ 2147483647 w 357"/>
                  <a:gd name="T1" fmla="*/ 2147483647 h 489"/>
                  <a:gd name="T2" fmla="*/ 2147483647 w 357"/>
                  <a:gd name="T3" fmla="*/ 2147483647 h 489"/>
                  <a:gd name="T4" fmla="*/ 2147483647 w 357"/>
                  <a:gd name="T5" fmla="*/ 2147483647 h 489"/>
                  <a:gd name="T6" fmla="*/ 2147483647 w 357"/>
                  <a:gd name="T7" fmla="*/ 2147483647 h 489"/>
                  <a:gd name="T8" fmla="*/ 2147483647 w 357"/>
                  <a:gd name="T9" fmla="*/ 2147483647 h 489"/>
                  <a:gd name="T10" fmla="*/ 2147483647 w 357"/>
                  <a:gd name="T11" fmla="*/ 2147483647 h 489"/>
                  <a:gd name="T12" fmla="*/ 2147483647 w 357"/>
                  <a:gd name="T13" fmla="*/ 2147483647 h 489"/>
                  <a:gd name="T14" fmla="*/ 2147483647 w 357"/>
                  <a:gd name="T15" fmla="*/ 2147483647 h 489"/>
                  <a:gd name="T16" fmla="*/ 2147483647 w 357"/>
                  <a:gd name="T17" fmla="*/ 2147483647 h 489"/>
                  <a:gd name="T18" fmla="*/ 2147483647 w 357"/>
                  <a:gd name="T19" fmla="*/ 2147483647 h 489"/>
                  <a:gd name="T20" fmla="*/ 2147483647 w 357"/>
                  <a:gd name="T21" fmla="*/ 2147483647 h 489"/>
                  <a:gd name="T22" fmla="*/ 2147483647 w 357"/>
                  <a:gd name="T23" fmla="*/ 2147483647 h 489"/>
                  <a:gd name="T24" fmla="*/ 2147483647 w 357"/>
                  <a:gd name="T25" fmla="*/ 2147483647 h 489"/>
                  <a:gd name="T26" fmla="*/ 2147483647 w 357"/>
                  <a:gd name="T27" fmla="*/ 2147483647 h 489"/>
                  <a:gd name="T28" fmla="*/ 2147483647 w 357"/>
                  <a:gd name="T29" fmla="*/ 2147483647 h 489"/>
                  <a:gd name="T30" fmla="*/ 2147483647 w 357"/>
                  <a:gd name="T31" fmla="*/ 2147483647 h 489"/>
                  <a:gd name="T32" fmla="*/ 2147483647 w 357"/>
                  <a:gd name="T33" fmla="*/ 2147483647 h 489"/>
                  <a:gd name="T34" fmla="*/ 2147483647 w 357"/>
                  <a:gd name="T35" fmla="*/ 2147483647 h 489"/>
                  <a:gd name="T36" fmla="*/ 2147483647 w 357"/>
                  <a:gd name="T37" fmla="*/ 2147483647 h 489"/>
                  <a:gd name="T38" fmla="*/ 2147483647 w 357"/>
                  <a:gd name="T39" fmla="*/ 2147483647 h 489"/>
                  <a:gd name="T40" fmla="*/ 2147483647 w 357"/>
                  <a:gd name="T41" fmla="*/ 2147483647 h 489"/>
                  <a:gd name="T42" fmla="*/ 2147483647 w 357"/>
                  <a:gd name="T43" fmla="*/ 2147483647 h 489"/>
                  <a:gd name="T44" fmla="*/ 2147483647 w 357"/>
                  <a:gd name="T45" fmla="*/ 0 h 489"/>
                  <a:gd name="T46" fmla="*/ 2147483647 w 357"/>
                  <a:gd name="T47" fmla="*/ 2147483647 h 489"/>
                  <a:gd name="T48" fmla="*/ 2147483647 w 357"/>
                  <a:gd name="T49" fmla="*/ 2147483647 h 489"/>
                  <a:gd name="T50" fmla="*/ 2147483647 w 357"/>
                  <a:gd name="T51" fmla="*/ 2147483647 h 489"/>
                  <a:gd name="T52" fmla="*/ 2147483647 w 357"/>
                  <a:gd name="T53" fmla="*/ 2147483647 h 489"/>
                  <a:gd name="T54" fmla="*/ 2147483647 w 357"/>
                  <a:gd name="T55" fmla="*/ 2147483647 h 489"/>
                  <a:gd name="T56" fmla="*/ 2147483647 w 357"/>
                  <a:gd name="T57" fmla="*/ 2147483647 h 489"/>
                  <a:gd name="T58" fmla="*/ 2147483647 w 357"/>
                  <a:gd name="T59" fmla="*/ 2147483647 h 489"/>
                  <a:gd name="T60" fmla="*/ 2147483647 w 357"/>
                  <a:gd name="T61" fmla="*/ 2147483647 h 489"/>
                  <a:gd name="T62" fmla="*/ 2147483647 w 357"/>
                  <a:gd name="T63" fmla="*/ 2147483647 h 489"/>
                  <a:gd name="T64" fmla="*/ 2147483647 w 357"/>
                  <a:gd name="T65" fmla="*/ 2147483647 h 489"/>
                  <a:gd name="T66" fmla="*/ 2147483647 w 357"/>
                  <a:gd name="T67" fmla="*/ 2147483647 h 489"/>
                  <a:gd name="T68" fmla="*/ 2147483647 w 357"/>
                  <a:gd name="T69" fmla="*/ 2147483647 h 489"/>
                  <a:gd name="T70" fmla="*/ 2147483647 w 357"/>
                  <a:gd name="T71" fmla="*/ 2147483647 h 489"/>
                  <a:gd name="T72" fmla="*/ 2147483647 w 357"/>
                  <a:gd name="T73" fmla="*/ 2147483647 h 489"/>
                  <a:gd name="T74" fmla="*/ 0 w 357"/>
                  <a:gd name="T75" fmla="*/ 2147483647 h 489"/>
                  <a:gd name="T76" fmla="*/ 2147483647 w 357"/>
                  <a:gd name="T77" fmla="*/ 2147483647 h 489"/>
                  <a:gd name="T78" fmla="*/ 2147483647 w 357"/>
                  <a:gd name="T79" fmla="*/ 2147483647 h 489"/>
                  <a:gd name="T80" fmla="*/ 2147483647 w 357"/>
                  <a:gd name="T81" fmla="*/ 2147483647 h 489"/>
                  <a:gd name="T82" fmla="*/ 2147483647 w 357"/>
                  <a:gd name="T83" fmla="*/ 2147483647 h 489"/>
                  <a:gd name="T84" fmla="*/ 2147483647 w 357"/>
                  <a:gd name="T85" fmla="*/ 2147483647 h 489"/>
                  <a:gd name="T86" fmla="*/ 2147483647 w 357"/>
                  <a:gd name="T87" fmla="*/ 2147483647 h 489"/>
                  <a:gd name="T88" fmla="*/ 2147483647 w 357"/>
                  <a:gd name="T89" fmla="*/ 2147483647 h 489"/>
                  <a:gd name="T90" fmla="*/ 2147483647 w 357"/>
                  <a:gd name="T91" fmla="*/ 2147483647 h 489"/>
                  <a:gd name="T92" fmla="*/ 2147483647 w 357"/>
                  <a:gd name="T93" fmla="*/ 2147483647 h 489"/>
                  <a:gd name="T94" fmla="*/ 2147483647 w 357"/>
                  <a:gd name="T95" fmla="*/ 2147483647 h 489"/>
                  <a:gd name="T96" fmla="*/ 2147483647 w 357"/>
                  <a:gd name="T97" fmla="*/ 2147483647 h 489"/>
                  <a:gd name="T98" fmla="*/ 2147483647 w 357"/>
                  <a:gd name="T99" fmla="*/ 2147483647 h 489"/>
                  <a:gd name="T100" fmla="*/ 2147483647 w 357"/>
                  <a:gd name="T101" fmla="*/ 2147483647 h 489"/>
                  <a:gd name="T102" fmla="*/ 2147483647 w 357"/>
                  <a:gd name="T103" fmla="*/ 2147483647 h 489"/>
                  <a:gd name="T104" fmla="*/ 2147483647 w 357"/>
                  <a:gd name="T105" fmla="*/ 2147483647 h 489"/>
                  <a:gd name="T106" fmla="*/ 2147483647 w 357"/>
                  <a:gd name="T107" fmla="*/ 2147483647 h 489"/>
                  <a:gd name="T108" fmla="*/ 2147483647 w 357"/>
                  <a:gd name="T109" fmla="*/ 2147483647 h 489"/>
                  <a:gd name="T110" fmla="*/ 2147483647 w 357"/>
                  <a:gd name="T111" fmla="*/ 2147483647 h 489"/>
                  <a:gd name="T112" fmla="*/ 2147483647 w 357"/>
                  <a:gd name="T113" fmla="*/ 2147483647 h 489"/>
                  <a:gd name="T114" fmla="*/ 2147483647 w 357"/>
                  <a:gd name="T115" fmla="*/ 2147483647 h 489"/>
                  <a:gd name="T116" fmla="*/ 2147483647 w 357"/>
                  <a:gd name="T117" fmla="*/ 2147483647 h 489"/>
                  <a:gd name="T118" fmla="*/ 2147483647 w 357"/>
                  <a:gd name="T119" fmla="*/ 2147483647 h 489"/>
                  <a:gd name="T120" fmla="*/ 2147483647 w 357"/>
                  <a:gd name="T121" fmla="*/ 2147483647 h 489"/>
                  <a:gd name="T122" fmla="*/ 2147483647 w 357"/>
                  <a:gd name="T123" fmla="*/ 2147483647 h 489"/>
                  <a:gd name="T124" fmla="*/ 2147483647 w 357"/>
                  <a:gd name="T125" fmla="*/ 2147483647 h 489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357"/>
                  <a:gd name="T190" fmla="*/ 0 h 489"/>
                  <a:gd name="T191" fmla="*/ 357 w 357"/>
                  <a:gd name="T192" fmla="*/ 489 h 489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357" h="489">
                    <a:moveTo>
                      <a:pt x="276" y="489"/>
                    </a:moveTo>
                    <a:lnTo>
                      <a:pt x="303" y="485"/>
                    </a:lnTo>
                    <a:lnTo>
                      <a:pt x="303" y="453"/>
                    </a:lnTo>
                    <a:lnTo>
                      <a:pt x="320" y="438"/>
                    </a:lnTo>
                    <a:lnTo>
                      <a:pt x="320" y="410"/>
                    </a:lnTo>
                    <a:lnTo>
                      <a:pt x="333" y="404"/>
                    </a:lnTo>
                    <a:lnTo>
                      <a:pt x="340" y="387"/>
                    </a:lnTo>
                    <a:lnTo>
                      <a:pt x="335" y="372"/>
                    </a:lnTo>
                    <a:lnTo>
                      <a:pt x="346" y="355"/>
                    </a:lnTo>
                    <a:lnTo>
                      <a:pt x="348" y="314"/>
                    </a:lnTo>
                    <a:lnTo>
                      <a:pt x="333" y="308"/>
                    </a:lnTo>
                    <a:lnTo>
                      <a:pt x="341" y="276"/>
                    </a:lnTo>
                    <a:lnTo>
                      <a:pt x="333" y="256"/>
                    </a:lnTo>
                    <a:lnTo>
                      <a:pt x="327" y="207"/>
                    </a:lnTo>
                    <a:lnTo>
                      <a:pt x="345" y="189"/>
                    </a:lnTo>
                    <a:lnTo>
                      <a:pt x="348" y="153"/>
                    </a:lnTo>
                    <a:lnTo>
                      <a:pt x="341" y="139"/>
                    </a:lnTo>
                    <a:lnTo>
                      <a:pt x="357" y="124"/>
                    </a:lnTo>
                    <a:lnTo>
                      <a:pt x="356" y="65"/>
                    </a:lnTo>
                    <a:lnTo>
                      <a:pt x="337" y="51"/>
                    </a:lnTo>
                    <a:lnTo>
                      <a:pt x="353" y="27"/>
                    </a:lnTo>
                    <a:lnTo>
                      <a:pt x="350" y="3"/>
                    </a:lnTo>
                    <a:lnTo>
                      <a:pt x="337" y="0"/>
                    </a:lnTo>
                    <a:lnTo>
                      <a:pt x="326" y="8"/>
                    </a:lnTo>
                    <a:lnTo>
                      <a:pt x="244" y="3"/>
                    </a:lnTo>
                    <a:lnTo>
                      <a:pt x="241" y="12"/>
                    </a:lnTo>
                    <a:lnTo>
                      <a:pt x="214" y="10"/>
                    </a:lnTo>
                    <a:lnTo>
                      <a:pt x="208" y="21"/>
                    </a:lnTo>
                    <a:lnTo>
                      <a:pt x="149" y="14"/>
                    </a:lnTo>
                    <a:lnTo>
                      <a:pt x="146" y="26"/>
                    </a:lnTo>
                    <a:lnTo>
                      <a:pt x="82" y="22"/>
                    </a:lnTo>
                    <a:lnTo>
                      <a:pt x="78" y="5"/>
                    </a:lnTo>
                    <a:lnTo>
                      <a:pt x="57" y="4"/>
                    </a:lnTo>
                    <a:lnTo>
                      <a:pt x="55" y="18"/>
                    </a:lnTo>
                    <a:lnTo>
                      <a:pt x="34" y="17"/>
                    </a:lnTo>
                    <a:lnTo>
                      <a:pt x="30" y="31"/>
                    </a:lnTo>
                    <a:lnTo>
                      <a:pt x="5" y="32"/>
                    </a:lnTo>
                    <a:lnTo>
                      <a:pt x="0" y="73"/>
                    </a:lnTo>
                    <a:lnTo>
                      <a:pt x="19" y="75"/>
                    </a:lnTo>
                    <a:lnTo>
                      <a:pt x="20" y="90"/>
                    </a:lnTo>
                    <a:lnTo>
                      <a:pt x="34" y="92"/>
                    </a:lnTo>
                    <a:lnTo>
                      <a:pt x="35" y="111"/>
                    </a:lnTo>
                    <a:lnTo>
                      <a:pt x="70" y="116"/>
                    </a:lnTo>
                    <a:lnTo>
                      <a:pt x="80" y="97"/>
                    </a:lnTo>
                    <a:lnTo>
                      <a:pt x="94" y="102"/>
                    </a:lnTo>
                    <a:lnTo>
                      <a:pt x="89" y="158"/>
                    </a:lnTo>
                    <a:lnTo>
                      <a:pt x="67" y="165"/>
                    </a:lnTo>
                    <a:lnTo>
                      <a:pt x="61" y="223"/>
                    </a:lnTo>
                    <a:lnTo>
                      <a:pt x="76" y="222"/>
                    </a:lnTo>
                    <a:lnTo>
                      <a:pt x="84" y="228"/>
                    </a:lnTo>
                    <a:lnTo>
                      <a:pt x="85" y="297"/>
                    </a:lnTo>
                    <a:lnTo>
                      <a:pt x="104" y="311"/>
                    </a:lnTo>
                    <a:lnTo>
                      <a:pt x="109" y="361"/>
                    </a:lnTo>
                    <a:lnTo>
                      <a:pt x="119" y="367"/>
                    </a:lnTo>
                    <a:lnTo>
                      <a:pt x="125" y="423"/>
                    </a:lnTo>
                    <a:lnTo>
                      <a:pt x="110" y="444"/>
                    </a:lnTo>
                    <a:lnTo>
                      <a:pt x="118" y="473"/>
                    </a:lnTo>
                    <a:lnTo>
                      <a:pt x="160" y="473"/>
                    </a:lnTo>
                    <a:lnTo>
                      <a:pt x="166" y="457"/>
                    </a:lnTo>
                    <a:lnTo>
                      <a:pt x="190" y="459"/>
                    </a:lnTo>
                    <a:lnTo>
                      <a:pt x="208" y="478"/>
                    </a:lnTo>
                    <a:lnTo>
                      <a:pt x="268" y="476"/>
                    </a:lnTo>
                    <a:lnTo>
                      <a:pt x="276" y="489"/>
                    </a:lnTo>
                    <a:close/>
                  </a:path>
                </a:pathLst>
              </a:custGeom>
              <a:solidFill>
                <a:srgbClr val="D6B6D0"/>
              </a:solidFill>
              <a:ln w="0">
                <a:solidFill>
                  <a:srgbClr val="1F8F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8" name="Freeform 2066"/>
              <p:cNvSpPr>
                <a:spLocks/>
              </p:cNvSpPr>
              <p:nvPr/>
            </p:nvSpPr>
            <p:spPr bwMode="auto">
              <a:xfrm>
                <a:off x="3692" y="2096"/>
                <a:ext cx="430" cy="252"/>
              </a:xfrm>
              <a:custGeom>
                <a:avLst/>
                <a:gdLst>
                  <a:gd name="T0" fmla="*/ 2147483647 w 94"/>
                  <a:gd name="T1" fmla="*/ 2147483647 h 55"/>
                  <a:gd name="T2" fmla="*/ 2147483647 w 94"/>
                  <a:gd name="T3" fmla="*/ 0 h 55"/>
                  <a:gd name="T4" fmla="*/ 2147483647 w 94"/>
                  <a:gd name="T5" fmla="*/ 2147483647 h 55"/>
                  <a:gd name="T6" fmla="*/ 2147483647 w 94"/>
                  <a:gd name="T7" fmla="*/ 2147483647 h 55"/>
                  <a:gd name="T8" fmla="*/ 2147483647 w 94"/>
                  <a:gd name="T9" fmla="*/ 2147483647 h 55"/>
                  <a:gd name="T10" fmla="*/ 0 w 94"/>
                  <a:gd name="T11" fmla="*/ 2147483647 h 55"/>
                  <a:gd name="T12" fmla="*/ 2147483647 w 94"/>
                  <a:gd name="T13" fmla="*/ 2147483647 h 55"/>
                  <a:gd name="T14" fmla="*/ 2147483647 w 94"/>
                  <a:gd name="T15" fmla="*/ 2147483647 h 55"/>
                  <a:gd name="T16" fmla="*/ 2147483647 w 94"/>
                  <a:gd name="T17" fmla="*/ 2147483647 h 5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4"/>
                  <a:gd name="T28" fmla="*/ 0 h 55"/>
                  <a:gd name="T29" fmla="*/ 94 w 94"/>
                  <a:gd name="T30" fmla="*/ 55 h 5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4" h="55">
                    <a:moveTo>
                      <a:pt x="91" y="23"/>
                    </a:moveTo>
                    <a:lnTo>
                      <a:pt x="94" y="0"/>
                    </a:lnTo>
                    <a:lnTo>
                      <a:pt x="36" y="17"/>
                    </a:lnTo>
                    <a:lnTo>
                      <a:pt x="33" y="28"/>
                    </a:lnTo>
                    <a:lnTo>
                      <a:pt x="18" y="37"/>
                    </a:lnTo>
                    <a:lnTo>
                      <a:pt x="0" y="48"/>
                    </a:lnTo>
                    <a:lnTo>
                      <a:pt x="32" y="55"/>
                    </a:lnTo>
                    <a:lnTo>
                      <a:pt x="41" y="41"/>
                    </a:lnTo>
                    <a:lnTo>
                      <a:pt x="91" y="23"/>
                    </a:lnTo>
                    <a:close/>
                  </a:path>
                </a:pathLst>
              </a:custGeom>
              <a:solidFill>
                <a:srgbClr val="DBEDD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9" name="Freeform 2067"/>
              <p:cNvSpPr>
                <a:spLocks/>
              </p:cNvSpPr>
              <p:nvPr/>
            </p:nvSpPr>
            <p:spPr bwMode="auto">
              <a:xfrm>
                <a:off x="3692" y="2096"/>
                <a:ext cx="430" cy="252"/>
              </a:xfrm>
              <a:custGeom>
                <a:avLst/>
                <a:gdLst>
                  <a:gd name="T0" fmla="*/ 2147483647 w 94"/>
                  <a:gd name="T1" fmla="*/ 2147483647 h 55"/>
                  <a:gd name="T2" fmla="*/ 2147483647 w 94"/>
                  <a:gd name="T3" fmla="*/ 0 h 55"/>
                  <a:gd name="T4" fmla="*/ 2147483647 w 94"/>
                  <a:gd name="T5" fmla="*/ 2147483647 h 55"/>
                  <a:gd name="T6" fmla="*/ 2147483647 w 94"/>
                  <a:gd name="T7" fmla="*/ 2147483647 h 55"/>
                  <a:gd name="T8" fmla="*/ 2147483647 w 94"/>
                  <a:gd name="T9" fmla="*/ 2147483647 h 55"/>
                  <a:gd name="T10" fmla="*/ 0 w 94"/>
                  <a:gd name="T11" fmla="*/ 2147483647 h 55"/>
                  <a:gd name="T12" fmla="*/ 2147483647 w 94"/>
                  <a:gd name="T13" fmla="*/ 2147483647 h 55"/>
                  <a:gd name="T14" fmla="*/ 2147483647 w 94"/>
                  <a:gd name="T15" fmla="*/ 2147483647 h 55"/>
                  <a:gd name="T16" fmla="*/ 2147483647 w 94"/>
                  <a:gd name="T17" fmla="*/ 2147483647 h 5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4"/>
                  <a:gd name="T28" fmla="*/ 0 h 55"/>
                  <a:gd name="T29" fmla="*/ 94 w 94"/>
                  <a:gd name="T30" fmla="*/ 55 h 5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4" h="55">
                    <a:moveTo>
                      <a:pt x="91" y="23"/>
                    </a:moveTo>
                    <a:lnTo>
                      <a:pt x="94" y="0"/>
                    </a:lnTo>
                    <a:lnTo>
                      <a:pt x="36" y="17"/>
                    </a:lnTo>
                    <a:lnTo>
                      <a:pt x="33" y="28"/>
                    </a:lnTo>
                    <a:lnTo>
                      <a:pt x="18" y="37"/>
                    </a:lnTo>
                    <a:lnTo>
                      <a:pt x="0" y="48"/>
                    </a:lnTo>
                    <a:lnTo>
                      <a:pt x="32" y="55"/>
                    </a:lnTo>
                    <a:lnTo>
                      <a:pt x="41" y="41"/>
                    </a:lnTo>
                    <a:lnTo>
                      <a:pt x="91" y="23"/>
                    </a:lnTo>
                    <a:close/>
                  </a:path>
                </a:pathLst>
              </a:custGeom>
              <a:noFill/>
              <a:ln w="0">
                <a:solidFill>
                  <a:srgbClr val="1F8F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0" name="Freeform 2068"/>
              <p:cNvSpPr>
                <a:spLocks/>
              </p:cNvSpPr>
              <p:nvPr/>
            </p:nvSpPr>
            <p:spPr bwMode="auto">
              <a:xfrm>
                <a:off x="3642" y="1849"/>
                <a:ext cx="522" cy="536"/>
              </a:xfrm>
              <a:custGeom>
                <a:avLst/>
                <a:gdLst>
                  <a:gd name="T0" fmla="*/ 2147483647 w 114"/>
                  <a:gd name="T1" fmla="*/ 2147483647 h 117"/>
                  <a:gd name="T2" fmla="*/ 2147483647 w 114"/>
                  <a:gd name="T3" fmla="*/ 2147483647 h 117"/>
                  <a:gd name="T4" fmla="*/ 2147483647 w 114"/>
                  <a:gd name="T5" fmla="*/ 2147483647 h 117"/>
                  <a:gd name="T6" fmla="*/ 2147483647 w 114"/>
                  <a:gd name="T7" fmla="*/ 2147483647 h 117"/>
                  <a:gd name="T8" fmla="*/ 2147483647 w 114"/>
                  <a:gd name="T9" fmla="*/ 0 h 117"/>
                  <a:gd name="T10" fmla="*/ 2147483647 w 114"/>
                  <a:gd name="T11" fmla="*/ 2147483647 h 117"/>
                  <a:gd name="T12" fmla="*/ 2147483647 w 114"/>
                  <a:gd name="T13" fmla="*/ 2147483647 h 117"/>
                  <a:gd name="T14" fmla="*/ 2147483647 w 114"/>
                  <a:gd name="T15" fmla="*/ 2147483647 h 117"/>
                  <a:gd name="T16" fmla="*/ 0 w 114"/>
                  <a:gd name="T17" fmla="*/ 2147483647 h 117"/>
                  <a:gd name="T18" fmla="*/ 2147483647 w 114"/>
                  <a:gd name="T19" fmla="*/ 2147483647 h 117"/>
                  <a:gd name="T20" fmla="*/ 2147483647 w 114"/>
                  <a:gd name="T21" fmla="*/ 2147483647 h 117"/>
                  <a:gd name="T22" fmla="*/ 2147483647 w 114"/>
                  <a:gd name="T23" fmla="*/ 2147483647 h 117"/>
                  <a:gd name="T24" fmla="*/ 2147483647 w 114"/>
                  <a:gd name="T25" fmla="*/ 2147483647 h 11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14"/>
                  <a:gd name="T40" fmla="*/ 0 h 117"/>
                  <a:gd name="T41" fmla="*/ 114 w 114"/>
                  <a:gd name="T42" fmla="*/ 117 h 11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14" h="117">
                    <a:moveTo>
                      <a:pt x="106" y="53"/>
                    </a:moveTo>
                    <a:lnTo>
                      <a:pt x="98" y="39"/>
                    </a:lnTo>
                    <a:lnTo>
                      <a:pt x="112" y="26"/>
                    </a:lnTo>
                    <a:lnTo>
                      <a:pt x="114" y="12"/>
                    </a:lnTo>
                    <a:lnTo>
                      <a:pt x="114" y="0"/>
                    </a:lnTo>
                    <a:lnTo>
                      <a:pt x="29" y="22"/>
                    </a:lnTo>
                    <a:lnTo>
                      <a:pt x="20" y="42"/>
                    </a:lnTo>
                    <a:lnTo>
                      <a:pt x="4" y="57"/>
                    </a:lnTo>
                    <a:lnTo>
                      <a:pt x="0" y="101"/>
                    </a:lnTo>
                    <a:lnTo>
                      <a:pt x="8" y="117"/>
                    </a:lnTo>
                    <a:lnTo>
                      <a:pt x="23" y="101"/>
                    </a:lnTo>
                    <a:lnTo>
                      <a:pt x="59" y="67"/>
                    </a:lnTo>
                    <a:lnTo>
                      <a:pt x="106" y="53"/>
                    </a:lnTo>
                    <a:close/>
                  </a:path>
                </a:pathLst>
              </a:custGeom>
              <a:solidFill>
                <a:srgbClr val="AADBC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1" name="Freeform 2069"/>
              <p:cNvSpPr>
                <a:spLocks/>
              </p:cNvSpPr>
              <p:nvPr/>
            </p:nvSpPr>
            <p:spPr bwMode="auto">
              <a:xfrm>
                <a:off x="3642" y="1849"/>
                <a:ext cx="522" cy="536"/>
              </a:xfrm>
              <a:custGeom>
                <a:avLst/>
                <a:gdLst>
                  <a:gd name="T0" fmla="*/ 2147483647 w 114"/>
                  <a:gd name="T1" fmla="*/ 2147483647 h 117"/>
                  <a:gd name="T2" fmla="*/ 2147483647 w 114"/>
                  <a:gd name="T3" fmla="*/ 2147483647 h 117"/>
                  <a:gd name="T4" fmla="*/ 2147483647 w 114"/>
                  <a:gd name="T5" fmla="*/ 2147483647 h 117"/>
                  <a:gd name="T6" fmla="*/ 2147483647 w 114"/>
                  <a:gd name="T7" fmla="*/ 2147483647 h 117"/>
                  <a:gd name="T8" fmla="*/ 2147483647 w 114"/>
                  <a:gd name="T9" fmla="*/ 0 h 117"/>
                  <a:gd name="T10" fmla="*/ 2147483647 w 114"/>
                  <a:gd name="T11" fmla="*/ 2147483647 h 117"/>
                  <a:gd name="T12" fmla="*/ 2147483647 w 114"/>
                  <a:gd name="T13" fmla="*/ 2147483647 h 117"/>
                  <a:gd name="T14" fmla="*/ 2147483647 w 114"/>
                  <a:gd name="T15" fmla="*/ 2147483647 h 117"/>
                  <a:gd name="T16" fmla="*/ 0 w 114"/>
                  <a:gd name="T17" fmla="*/ 2147483647 h 117"/>
                  <a:gd name="T18" fmla="*/ 2147483647 w 114"/>
                  <a:gd name="T19" fmla="*/ 2147483647 h 117"/>
                  <a:gd name="T20" fmla="*/ 2147483647 w 114"/>
                  <a:gd name="T21" fmla="*/ 2147483647 h 117"/>
                  <a:gd name="T22" fmla="*/ 2147483647 w 114"/>
                  <a:gd name="T23" fmla="*/ 2147483647 h 117"/>
                  <a:gd name="T24" fmla="*/ 2147483647 w 114"/>
                  <a:gd name="T25" fmla="*/ 2147483647 h 11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14"/>
                  <a:gd name="T40" fmla="*/ 0 h 117"/>
                  <a:gd name="T41" fmla="*/ 114 w 114"/>
                  <a:gd name="T42" fmla="*/ 117 h 11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14" h="117">
                    <a:moveTo>
                      <a:pt x="106" y="53"/>
                    </a:moveTo>
                    <a:lnTo>
                      <a:pt x="98" y="39"/>
                    </a:lnTo>
                    <a:lnTo>
                      <a:pt x="112" y="26"/>
                    </a:lnTo>
                    <a:lnTo>
                      <a:pt x="114" y="12"/>
                    </a:lnTo>
                    <a:lnTo>
                      <a:pt x="114" y="0"/>
                    </a:lnTo>
                    <a:lnTo>
                      <a:pt x="29" y="22"/>
                    </a:lnTo>
                    <a:lnTo>
                      <a:pt x="20" y="42"/>
                    </a:lnTo>
                    <a:lnTo>
                      <a:pt x="4" y="57"/>
                    </a:lnTo>
                    <a:lnTo>
                      <a:pt x="0" y="101"/>
                    </a:lnTo>
                    <a:lnTo>
                      <a:pt x="8" y="117"/>
                    </a:lnTo>
                    <a:lnTo>
                      <a:pt x="23" y="101"/>
                    </a:lnTo>
                    <a:lnTo>
                      <a:pt x="59" y="67"/>
                    </a:lnTo>
                    <a:lnTo>
                      <a:pt x="106" y="53"/>
                    </a:lnTo>
                    <a:close/>
                  </a:path>
                </a:pathLst>
              </a:custGeom>
              <a:noFill/>
              <a:ln w="0">
                <a:solidFill>
                  <a:srgbClr val="1F8F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2" name="Freeform 2070"/>
              <p:cNvSpPr>
                <a:spLocks/>
              </p:cNvSpPr>
              <p:nvPr/>
            </p:nvSpPr>
            <p:spPr bwMode="auto">
              <a:xfrm>
                <a:off x="3207" y="2032"/>
                <a:ext cx="458" cy="321"/>
              </a:xfrm>
              <a:custGeom>
                <a:avLst/>
                <a:gdLst>
                  <a:gd name="T0" fmla="*/ 0 w 100"/>
                  <a:gd name="T1" fmla="*/ 2147483647 h 70"/>
                  <a:gd name="T2" fmla="*/ 2147483647 w 100"/>
                  <a:gd name="T3" fmla="*/ 0 h 70"/>
                  <a:gd name="T4" fmla="*/ 2147483647 w 100"/>
                  <a:gd name="T5" fmla="*/ 2147483647 h 70"/>
                  <a:gd name="T6" fmla="*/ 2147483647 w 100"/>
                  <a:gd name="T7" fmla="*/ 2147483647 h 70"/>
                  <a:gd name="T8" fmla="*/ 2147483647 w 100"/>
                  <a:gd name="T9" fmla="*/ 2147483647 h 70"/>
                  <a:gd name="T10" fmla="*/ 2147483647 w 100"/>
                  <a:gd name="T11" fmla="*/ 2147483647 h 70"/>
                  <a:gd name="T12" fmla="*/ 2147483647 w 100"/>
                  <a:gd name="T13" fmla="*/ 2147483647 h 70"/>
                  <a:gd name="T14" fmla="*/ 2147483647 w 100"/>
                  <a:gd name="T15" fmla="*/ 2147483647 h 70"/>
                  <a:gd name="T16" fmla="*/ 2147483647 w 100"/>
                  <a:gd name="T17" fmla="*/ 2147483647 h 70"/>
                  <a:gd name="T18" fmla="*/ 2147483647 w 100"/>
                  <a:gd name="T19" fmla="*/ 2147483647 h 70"/>
                  <a:gd name="T20" fmla="*/ 0 w 100"/>
                  <a:gd name="T21" fmla="*/ 2147483647 h 7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00"/>
                  <a:gd name="T34" fmla="*/ 0 h 70"/>
                  <a:gd name="T35" fmla="*/ 100 w 100"/>
                  <a:gd name="T36" fmla="*/ 70 h 7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00" h="70">
                    <a:moveTo>
                      <a:pt x="0" y="8"/>
                    </a:moveTo>
                    <a:lnTo>
                      <a:pt x="41" y="0"/>
                    </a:lnTo>
                    <a:lnTo>
                      <a:pt x="46" y="9"/>
                    </a:lnTo>
                    <a:lnTo>
                      <a:pt x="64" y="9"/>
                    </a:lnTo>
                    <a:lnTo>
                      <a:pt x="72" y="19"/>
                    </a:lnTo>
                    <a:lnTo>
                      <a:pt x="100" y="16"/>
                    </a:lnTo>
                    <a:lnTo>
                      <a:pt x="95" y="64"/>
                    </a:lnTo>
                    <a:lnTo>
                      <a:pt x="54" y="70"/>
                    </a:lnTo>
                    <a:lnTo>
                      <a:pt x="43" y="50"/>
                    </a:lnTo>
                    <a:lnTo>
                      <a:pt x="24" y="51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B5D7E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3" name="Freeform 2071"/>
              <p:cNvSpPr>
                <a:spLocks/>
              </p:cNvSpPr>
              <p:nvPr/>
            </p:nvSpPr>
            <p:spPr bwMode="auto">
              <a:xfrm>
                <a:off x="3207" y="2032"/>
                <a:ext cx="458" cy="321"/>
              </a:xfrm>
              <a:custGeom>
                <a:avLst/>
                <a:gdLst>
                  <a:gd name="T0" fmla="*/ 0 w 100"/>
                  <a:gd name="T1" fmla="*/ 2147483647 h 70"/>
                  <a:gd name="T2" fmla="*/ 2147483647 w 100"/>
                  <a:gd name="T3" fmla="*/ 0 h 70"/>
                  <a:gd name="T4" fmla="*/ 2147483647 w 100"/>
                  <a:gd name="T5" fmla="*/ 2147483647 h 70"/>
                  <a:gd name="T6" fmla="*/ 2147483647 w 100"/>
                  <a:gd name="T7" fmla="*/ 2147483647 h 70"/>
                  <a:gd name="T8" fmla="*/ 2147483647 w 100"/>
                  <a:gd name="T9" fmla="*/ 2147483647 h 70"/>
                  <a:gd name="T10" fmla="*/ 2147483647 w 100"/>
                  <a:gd name="T11" fmla="*/ 2147483647 h 70"/>
                  <a:gd name="T12" fmla="*/ 2147483647 w 100"/>
                  <a:gd name="T13" fmla="*/ 2147483647 h 70"/>
                  <a:gd name="T14" fmla="*/ 2147483647 w 100"/>
                  <a:gd name="T15" fmla="*/ 2147483647 h 70"/>
                  <a:gd name="T16" fmla="*/ 2147483647 w 100"/>
                  <a:gd name="T17" fmla="*/ 2147483647 h 70"/>
                  <a:gd name="T18" fmla="*/ 2147483647 w 100"/>
                  <a:gd name="T19" fmla="*/ 2147483647 h 70"/>
                  <a:gd name="T20" fmla="*/ 0 w 100"/>
                  <a:gd name="T21" fmla="*/ 2147483647 h 7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00"/>
                  <a:gd name="T34" fmla="*/ 0 h 70"/>
                  <a:gd name="T35" fmla="*/ 100 w 100"/>
                  <a:gd name="T36" fmla="*/ 70 h 7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00" h="70">
                    <a:moveTo>
                      <a:pt x="0" y="8"/>
                    </a:moveTo>
                    <a:lnTo>
                      <a:pt x="41" y="0"/>
                    </a:lnTo>
                    <a:lnTo>
                      <a:pt x="46" y="9"/>
                    </a:lnTo>
                    <a:lnTo>
                      <a:pt x="64" y="9"/>
                    </a:lnTo>
                    <a:lnTo>
                      <a:pt x="72" y="19"/>
                    </a:lnTo>
                    <a:lnTo>
                      <a:pt x="100" y="16"/>
                    </a:lnTo>
                    <a:lnTo>
                      <a:pt x="95" y="64"/>
                    </a:lnTo>
                    <a:lnTo>
                      <a:pt x="54" y="70"/>
                    </a:lnTo>
                    <a:lnTo>
                      <a:pt x="43" y="50"/>
                    </a:lnTo>
                    <a:lnTo>
                      <a:pt x="24" y="51"/>
                    </a:lnTo>
                    <a:lnTo>
                      <a:pt x="0" y="8"/>
                    </a:lnTo>
                    <a:close/>
                  </a:path>
                </a:pathLst>
              </a:custGeom>
              <a:noFill/>
              <a:ln w="0">
                <a:solidFill>
                  <a:srgbClr val="1F8F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4" name="Freeform 2072"/>
              <p:cNvSpPr>
                <a:spLocks/>
              </p:cNvSpPr>
              <p:nvPr/>
            </p:nvSpPr>
            <p:spPr bwMode="auto">
              <a:xfrm>
                <a:off x="3193" y="1799"/>
                <a:ext cx="618" cy="330"/>
              </a:xfrm>
              <a:custGeom>
                <a:avLst/>
                <a:gdLst>
                  <a:gd name="T0" fmla="*/ 2147483647 w 135"/>
                  <a:gd name="T1" fmla="*/ 0 h 72"/>
                  <a:gd name="T2" fmla="*/ 2147483647 w 135"/>
                  <a:gd name="T3" fmla="*/ 2147483647 h 72"/>
                  <a:gd name="T4" fmla="*/ 2147483647 w 135"/>
                  <a:gd name="T5" fmla="*/ 2147483647 h 72"/>
                  <a:gd name="T6" fmla="*/ 2147483647 w 135"/>
                  <a:gd name="T7" fmla="*/ 2147483647 h 72"/>
                  <a:gd name="T8" fmla="*/ 2147483647 w 135"/>
                  <a:gd name="T9" fmla="*/ 2147483647 h 72"/>
                  <a:gd name="T10" fmla="*/ 2147483647 w 135"/>
                  <a:gd name="T11" fmla="*/ 2147483647 h 72"/>
                  <a:gd name="T12" fmla="*/ 2147483647 w 135"/>
                  <a:gd name="T13" fmla="*/ 2147483647 h 72"/>
                  <a:gd name="T14" fmla="*/ 2147483647 w 135"/>
                  <a:gd name="T15" fmla="*/ 2147483647 h 72"/>
                  <a:gd name="T16" fmla="*/ 2147483647 w 135"/>
                  <a:gd name="T17" fmla="*/ 2147483647 h 72"/>
                  <a:gd name="T18" fmla="*/ 2147483647 w 135"/>
                  <a:gd name="T19" fmla="*/ 2147483647 h 72"/>
                  <a:gd name="T20" fmla="*/ 2147483647 w 135"/>
                  <a:gd name="T21" fmla="*/ 2147483647 h 72"/>
                  <a:gd name="T22" fmla="*/ 2147483647 w 135"/>
                  <a:gd name="T23" fmla="*/ 2147483647 h 72"/>
                  <a:gd name="T24" fmla="*/ 2147483647 w 135"/>
                  <a:gd name="T25" fmla="*/ 2147483647 h 72"/>
                  <a:gd name="T26" fmla="*/ 2147483647 w 135"/>
                  <a:gd name="T27" fmla="*/ 2147483647 h 72"/>
                  <a:gd name="T28" fmla="*/ 0 w 135"/>
                  <a:gd name="T29" fmla="*/ 2147483647 h 72"/>
                  <a:gd name="T30" fmla="*/ 2147483647 w 135"/>
                  <a:gd name="T31" fmla="*/ 2147483647 h 72"/>
                  <a:gd name="T32" fmla="*/ 2147483647 w 135"/>
                  <a:gd name="T33" fmla="*/ 2147483647 h 72"/>
                  <a:gd name="T34" fmla="*/ 2147483647 w 135"/>
                  <a:gd name="T35" fmla="*/ 2147483647 h 72"/>
                  <a:gd name="T36" fmla="*/ 2147483647 w 135"/>
                  <a:gd name="T37" fmla="*/ 0 h 7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35"/>
                  <a:gd name="T58" fmla="*/ 0 h 72"/>
                  <a:gd name="T59" fmla="*/ 135 w 135"/>
                  <a:gd name="T60" fmla="*/ 72 h 72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35" h="72">
                    <a:moveTo>
                      <a:pt x="54" y="0"/>
                    </a:moveTo>
                    <a:lnTo>
                      <a:pt x="79" y="8"/>
                    </a:lnTo>
                    <a:lnTo>
                      <a:pt x="81" y="21"/>
                    </a:lnTo>
                    <a:lnTo>
                      <a:pt x="109" y="20"/>
                    </a:lnTo>
                    <a:lnTo>
                      <a:pt x="125" y="10"/>
                    </a:lnTo>
                    <a:lnTo>
                      <a:pt x="135" y="12"/>
                    </a:lnTo>
                    <a:lnTo>
                      <a:pt x="135" y="28"/>
                    </a:lnTo>
                    <a:lnTo>
                      <a:pt x="124" y="53"/>
                    </a:lnTo>
                    <a:lnTo>
                      <a:pt x="108" y="69"/>
                    </a:lnTo>
                    <a:lnTo>
                      <a:pt x="75" y="72"/>
                    </a:lnTo>
                    <a:lnTo>
                      <a:pt x="67" y="61"/>
                    </a:lnTo>
                    <a:lnTo>
                      <a:pt x="48" y="61"/>
                    </a:lnTo>
                    <a:lnTo>
                      <a:pt x="42" y="52"/>
                    </a:lnTo>
                    <a:lnTo>
                      <a:pt x="7" y="58"/>
                    </a:lnTo>
                    <a:lnTo>
                      <a:pt x="0" y="34"/>
                    </a:lnTo>
                    <a:lnTo>
                      <a:pt x="23" y="29"/>
                    </a:lnTo>
                    <a:lnTo>
                      <a:pt x="42" y="42"/>
                    </a:lnTo>
                    <a:lnTo>
                      <a:pt x="55" y="38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DBEDD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5" name="Freeform 2073"/>
              <p:cNvSpPr>
                <a:spLocks/>
              </p:cNvSpPr>
              <p:nvPr/>
            </p:nvSpPr>
            <p:spPr bwMode="auto">
              <a:xfrm>
                <a:off x="3193" y="1799"/>
                <a:ext cx="618" cy="330"/>
              </a:xfrm>
              <a:custGeom>
                <a:avLst/>
                <a:gdLst>
                  <a:gd name="T0" fmla="*/ 2147483647 w 135"/>
                  <a:gd name="T1" fmla="*/ 0 h 72"/>
                  <a:gd name="T2" fmla="*/ 2147483647 w 135"/>
                  <a:gd name="T3" fmla="*/ 2147483647 h 72"/>
                  <a:gd name="T4" fmla="*/ 2147483647 w 135"/>
                  <a:gd name="T5" fmla="*/ 2147483647 h 72"/>
                  <a:gd name="T6" fmla="*/ 2147483647 w 135"/>
                  <a:gd name="T7" fmla="*/ 2147483647 h 72"/>
                  <a:gd name="T8" fmla="*/ 2147483647 w 135"/>
                  <a:gd name="T9" fmla="*/ 2147483647 h 72"/>
                  <a:gd name="T10" fmla="*/ 2147483647 w 135"/>
                  <a:gd name="T11" fmla="*/ 2147483647 h 72"/>
                  <a:gd name="T12" fmla="*/ 2147483647 w 135"/>
                  <a:gd name="T13" fmla="*/ 2147483647 h 72"/>
                  <a:gd name="T14" fmla="*/ 2147483647 w 135"/>
                  <a:gd name="T15" fmla="*/ 2147483647 h 72"/>
                  <a:gd name="T16" fmla="*/ 2147483647 w 135"/>
                  <a:gd name="T17" fmla="*/ 2147483647 h 72"/>
                  <a:gd name="T18" fmla="*/ 2147483647 w 135"/>
                  <a:gd name="T19" fmla="*/ 2147483647 h 72"/>
                  <a:gd name="T20" fmla="*/ 2147483647 w 135"/>
                  <a:gd name="T21" fmla="*/ 2147483647 h 72"/>
                  <a:gd name="T22" fmla="*/ 2147483647 w 135"/>
                  <a:gd name="T23" fmla="*/ 2147483647 h 72"/>
                  <a:gd name="T24" fmla="*/ 2147483647 w 135"/>
                  <a:gd name="T25" fmla="*/ 2147483647 h 72"/>
                  <a:gd name="T26" fmla="*/ 2147483647 w 135"/>
                  <a:gd name="T27" fmla="*/ 2147483647 h 72"/>
                  <a:gd name="T28" fmla="*/ 0 w 135"/>
                  <a:gd name="T29" fmla="*/ 2147483647 h 72"/>
                  <a:gd name="T30" fmla="*/ 2147483647 w 135"/>
                  <a:gd name="T31" fmla="*/ 2147483647 h 72"/>
                  <a:gd name="T32" fmla="*/ 2147483647 w 135"/>
                  <a:gd name="T33" fmla="*/ 2147483647 h 72"/>
                  <a:gd name="T34" fmla="*/ 2147483647 w 135"/>
                  <a:gd name="T35" fmla="*/ 2147483647 h 72"/>
                  <a:gd name="T36" fmla="*/ 2147483647 w 135"/>
                  <a:gd name="T37" fmla="*/ 0 h 7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35"/>
                  <a:gd name="T58" fmla="*/ 0 h 72"/>
                  <a:gd name="T59" fmla="*/ 135 w 135"/>
                  <a:gd name="T60" fmla="*/ 72 h 72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35" h="72">
                    <a:moveTo>
                      <a:pt x="54" y="0"/>
                    </a:moveTo>
                    <a:lnTo>
                      <a:pt x="79" y="8"/>
                    </a:lnTo>
                    <a:lnTo>
                      <a:pt x="81" y="21"/>
                    </a:lnTo>
                    <a:lnTo>
                      <a:pt x="109" y="20"/>
                    </a:lnTo>
                    <a:lnTo>
                      <a:pt x="125" y="10"/>
                    </a:lnTo>
                    <a:lnTo>
                      <a:pt x="135" y="12"/>
                    </a:lnTo>
                    <a:lnTo>
                      <a:pt x="135" y="28"/>
                    </a:lnTo>
                    <a:lnTo>
                      <a:pt x="124" y="53"/>
                    </a:lnTo>
                    <a:lnTo>
                      <a:pt x="108" y="69"/>
                    </a:lnTo>
                    <a:lnTo>
                      <a:pt x="75" y="72"/>
                    </a:lnTo>
                    <a:lnTo>
                      <a:pt x="67" y="61"/>
                    </a:lnTo>
                    <a:lnTo>
                      <a:pt x="48" y="61"/>
                    </a:lnTo>
                    <a:lnTo>
                      <a:pt x="42" y="52"/>
                    </a:lnTo>
                    <a:lnTo>
                      <a:pt x="7" y="58"/>
                    </a:lnTo>
                    <a:lnTo>
                      <a:pt x="0" y="34"/>
                    </a:lnTo>
                    <a:lnTo>
                      <a:pt x="23" y="29"/>
                    </a:lnTo>
                    <a:lnTo>
                      <a:pt x="42" y="42"/>
                    </a:lnTo>
                    <a:lnTo>
                      <a:pt x="55" y="38"/>
                    </a:lnTo>
                    <a:lnTo>
                      <a:pt x="54" y="0"/>
                    </a:lnTo>
                    <a:close/>
                  </a:path>
                </a:pathLst>
              </a:custGeom>
              <a:noFill/>
              <a:ln w="0">
                <a:solidFill>
                  <a:srgbClr val="1F8F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" name="Freeform 2074"/>
              <p:cNvSpPr>
                <a:spLocks/>
              </p:cNvSpPr>
              <p:nvPr/>
            </p:nvSpPr>
            <p:spPr bwMode="auto">
              <a:xfrm>
                <a:off x="3120" y="2458"/>
                <a:ext cx="174" cy="343"/>
              </a:xfrm>
              <a:custGeom>
                <a:avLst/>
                <a:gdLst>
                  <a:gd name="T0" fmla="*/ 0 w 38"/>
                  <a:gd name="T1" fmla="*/ 2147483647 h 75"/>
                  <a:gd name="T2" fmla="*/ 2147483647 w 38"/>
                  <a:gd name="T3" fmla="*/ 2147483647 h 75"/>
                  <a:gd name="T4" fmla="*/ 2147483647 w 38"/>
                  <a:gd name="T5" fmla="*/ 2147483647 h 75"/>
                  <a:gd name="T6" fmla="*/ 2147483647 w 38"/>
                  <a:gd name="T7" fmla="*/ 0 h 75"/>
                  <a:gd name="T8" fmla="*/ 2147483647 w 38"/>
                  <a:gd name="T9" fmla="*/ 2147483647 h 75"/>
                  <a:gd name="T10" fmla="*/ 0 w 38"/>
                  <a:gd name="T11" fmla="*/ 2147483647 h 7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8"/>
                  <a:gd name="T19" fmla="*/ 0 h 75"/>
                  <a:gd name="T20" fmla="*/ 38 w 38"/>
                  <a:gd name="T21" fmla="*/ 75 h 7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8" h="75">
                    <a:moveTo>
                      <a:pt x="0" y="55"/>
                    </a:moveTo>
                    <a:lnTo>
                      <a:pt x="23" y="75"/>
                    </a:lnTo>
                    <a:lnTo>
                      <a:pt x="38" y="41"/>
                    </a:lnTo>
                    <a:lnTo>
                      <a:pt x="27" y="0"/>
                    </a:lnTo>
                    <a:lnTo>
                      <a:pt x="7" y="2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AADBC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7" name="Freeform 2075"/>
              <p:cNvSpPr>
                <a:spLocks/>
              </p:cNvSpPr>
              <p:nvPr/>
            </p:nvSpPr>
            <p:spPr bwMode="auto">
              <a:xfrm>
                <a:off x="3120" y="2458"/>
                <a:ext cx="174" cy="343"/>
              </a:xfrm>
              <a:custGeom>
                <a:avLst/>
                <a:gdLst>
                  <a:gd name="T0" fmla="*/ 0 w 38"/>
                  <a:gd name="T1" fmla="*/ 2147483647 h 75"/>
                  <a:gd name="T2" fmla="*/ 2147483647 w 38"/>
                  <a:gd name="T3" fmla="*/ 2147483647 h 75"/>
                  <a:gd name="T4" fmla="*/ 2147483647 w 38"/>
                  <a:gd name="T5" fmla="*/ 2147483647 h 75"/>
                  <a:gd name="T6" fmla="*/ 2147483647 w 38"/>
                  <a:gd name="T7" fmla="*/ 0 h 75"/>
                  <a:gd name="T8" fmla="*/ 2147483647 w 38"/>
                  <a:gd name="T9" fmla="*/ 2147483647 h 75"/>
                  <a:gd name="T10" fmla="*/ 0 w 38"/>
                  <a:gd name="T11" fmla="*/ 2147483647 h 7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8"/>
                  <a:gd name="T19" fmla="*/ 0 h 75"/>
                  <a:gd name="T20" fmla="*/ 38 w 38"/>
                  <a:gd name="T21" fmla="*/ 75 h 7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8" h="75">
                    <a:moveTo>
                      <a:pt x="0" y="55"/>
                    </a:moveTo>
                    <a:lnTo>
                      <a:pt x="23" y="75"/>
                    </a:lnTo>
                    <a:lnTo>
                      <a:pt x="38" y="41"/>
                    </a:lnTo>
                    <a:lnTo>
                      <a:pt x="27" y="0"/>
                    </a:lnTo>
                    <a:lnTo>
                      <a:pt x="7" y="2"/>
                    </a:lnTo>
                    <a:lnTo>
                      <a:pt x="0" y="55"/>
                    </a:lnTo>
                    <a:close/>
                  </a:path>
                </a:pathLst>
              </a:custGeom>
              <a:noFill/>
              <a:ln w="0">
                <a:solidFill>
                  <a:srgbClr val="1F8F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8" name="Freeform 2076"/>
              <p:cNvSpPr>
                <a:spLocks/>
              </p:cNvSpPr>
              <p:nvPr/>
            </p:nvSpPr>
            <p:spPr bwMode="auto">
              <a:xfrm>
                <a:off x="3243" y="2348"/>
                <a:ext cx="216" cy="330"/>
              </a:xfrm>
              <a:custGeom>
                <a:avLst/>
                <a:gdLst>
                  <a:gd name="T0" fmla="*/ 0 w 47"/>
                  <a:gd name="T1" fmla="*/ 2147483647 h 72"/>
                  <a:gd name="T2" fmla="*/ 2147483647 w 47"/>
                  <a:gd name="T3" fmla="*/ 2147483647 h 72"/>
                  <a:gd name="T4" fmla="*/ 2147483647 w 47"/>
                  <a:gd name="T5" fmla="*/ 2147483647 h 72"/>
                  <a:gd name="T6" fmla="*/ 2147483647 w 47"/>
                  <a:gd name="T7" fmla="*/ 2147483647 h 72"/>
                  <a:gd name="T8" fmla="*/ 2147483647 w 47"/>
                  <a:gd name="T9" fmla="*/ 2147483647 h 72"/>
                  <a:gd name="T10" fmla="*/ 2147483647 w 47"/>
                  <a:gd name="T11" fmla="*/ 0 h 72"/>
                  <a:gd name="T12" fmla="*/ 2147483647 w 47"/>
                  <a:gd name="T13" fmla="*/ 2147483647 h 72"/>
                  <a:gd name="T14" fmla="*/ 0 w 47"/>
                  <a:gd name="T15" fmla="*/ 2147483647 h 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7"/>
                  <a:gd name="T25" fmla="*/ 0 h 72"/>
                  <a:gd name="T26" fmla="*/ 47 w 47"/>
                  <a:gd name="T27" fmla="*/ 72 h 7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7" h="72">
                    <a:moveTo>
                      <a:pt x="0" y="24"/>
                    </a:moveTo>
                    <a:lnTo>
                      <a:pt x="10" y="63"/>
                    </a:lnTo>
                    <a:lnTo>
                      <a:pt x="29" y="72"/>
                    </a:lnTo>
                    <a:lnTo>
                      <a:pt x="47" y="68"/>
                    </a:lnTo>
                    <a:lnTo>
                      <a:pt x="45" y="14"/>
                    </a:lnTo>
                    <a:lnTo>
                      <a:pt x="46" y="0"/>
                    </a:lnTo>
                    <a:lnTo>
                      <a:pt x="27" y="4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88B3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9" name="Freeform 2077"/>
              <p:cNvSpPr>
                <a:spLocks/>
              </p:cNvSpPr>
              <p:nvPr/>
            </p:nvSpPr>
            <p:spPr bwMode="auto">
              <a:xfrm>
                <a:off x="3243" y="2348"/>
                <a:ext cx="216" cy="330"/>
              </a:xfrm>
              <a:custGeom>
                <a:avLst/>
                <a:gdLst>
                  <a:gd name="T0" fmla="*/ 0 w 47"/>
                  <a:gd name="T1" fmla="*/ 2147483647 h 72"/>
                  <a:gd name="T2" fmla="*/ 2147483647 w 47"/>
                  <a:gd name="T3" fmla="*/ 2147483647 h 72"/>
                  <a:gd name="T4" fmla="*/ 2147483647 w 47"/>
                  <a:gd name="T5" fmla="*/ 2147483647 h 72"/>
                  <a:gd name="T6" fmla="*/ 2147483647 w 47"/>
                  <a:gd name="T7" fmla="*/ 2147483647 h 72"/>
                  <a:gd name="T8" fmla="*/ 2147483647 w 47"/>
                  <a:gd name="T9" fmla="*/ 2147483647 h 72"/>
                  <a:gd name="T10" fmla="*/ 2147483647 w 47"/>
                  <a:gd name="T11" fmla="*/ 0 h 72"/>
                  <a:gd name="T12" fmla="*/ 2147483647 w 47"/>
                  <a:gd name="T13" fmla="*/ 2147483647 h 72"/>
                  <a:gd name="T14" fmla="*/ 0 w 47"/>
                  <a:gd name="T15" fmla="*/ 2147483647 h 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7"/>
                  <a:gd name="T25" fmla="*/ 0 h 72"/>
                  <a:gd name="T26" fmla="*/ 47 w 47"/>
                  <a:gd name="T27" fmla="*/ 72 h 7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7" h="72">
                    <a:moveTo>
                      <a:pt x="0" y="24"/>
                    </a:moveTo>
                    <a:lnTo>
                      <a:pt x="10" y="63"/>
                    </a:lnTo>
                    <a:lnTo>
                      <a:pt x="29" y="72"/>
                    </a:lnTo>
                    <a:lnTo>
                      <a:pt x="47" y="68"/>
                    </a:lnTo>
                    <a:lnTo>
                      <a:pt x="45" y="14"/>
                    </a:lnTo>
                    <a:lnTo>
                      <a:pt x="46" y="0"/>
                    </a:lnTo>
                    <a:lnTo>
                      <a:pt x="27" y="4"/>
                    </a:lnTo>
                    <a:lnTo>
                      <a:pt x="0" y="24"/>
                    </a:lnTo>
                    <a:close/>
                  </a:path>
                </a:pathLst>
              </a:custGeom>
              <a:noFill/>
              <a:ln w="0">
                <a:solidFill>
                  <a:srgbClr val="1F8F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0" name="Freeform 2078"/>
              <p:cNvSpPr>
                <a:spLocks/>
              </p:cNvSpPr>
              <p:nvPr/>
            </p:nvSpPr>
            <p:spPr bwMode="auto">
              <a:xfrm>
                <a:off x="3431" y="2321"/>
                <a:ext cx="284" cy="412"/>
              </a:xfrm>
              <a:custGeom>
                <a:avLst/>
                <a:gdLst>
                  <a:gd name="T0" fmla="*/ 0 w 62"/>
                  <a:gd name="T1" fmla="*/ 2147483647 h 90"/>
                  <a:gd name="T2" fmla="*/ 2147483647 w 62"/>
                  <a:gd name="T3" fmla="*/ 2147483647 h 90"/>
                  <a:gd name="T4" fmla="*/ 2147483647 w 62"/>
                  <a:gd name="T5" fmla="*/ 2147483647 h 90"/>
                  <a:gd name="T6" fmla="*/ 2147483647 w 62"/>
                  <a:gd name="T7" fmla="*/ 2147483647 h 90"/>
                  <a:gd name="T8" fmla="*/ 2147483647 w 62"/>
                  <a:gd name="T9" fmla="*/ 2147483647 h 90"/>
                  <a:gd name="T10" fmla="*/ 2147483647 w 62"/>
                  <a:gd name="T11" fmla="*/ 2147483647 h 90"/>
                  <a:gd name="T12" fmla="*/ 2147483647 w 62"/>
                  <a:gd name="T13" fmla="*/ 2147483647 h 90"/>
                  <a:gd name="T14" fmla="*/ 2147483647 w 62"/>
                  <a:gd name="T15" fmla="*/ 0 h 90"/>
                  <a:gd name="T16" fmla="*/ 2147483647 w 62"/>
                  <a:gd name="T17" fmla="*/ 2147483647 h 90"/>
                  <a:gd name="T18" fmla="*/ 0 w 62"/>
                  <a:gd name="T19" fmla="*/ 2147483647 h 9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2"/>
                  <a:gd name="T31" fmla="*/ 0 h 90"/>
                  <a:gd name="T32" fmla="*/ 62 w 62"/>
                  <a:gd name="T33" fmla="*/ 90 h 9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2" h="90">
                    <a:moveTo>
                      <a:pt x="0" y="62"/>
                    </a:moveTo>
                    <a:lnTo>
                      <a:pt x="14" y="88"/>
                    </a:lnTo>
                    <a:lnTo>
                      <a:pt x="33" y="90"/>
                    </a:lnTo>
                    <a:lnTo>
                      <a:pt x="42" y="60"/>
                    </a:lnTo>
                    <a:lnTo>
                      <a:pt x="62" y="57"/>
                    </a:lnTo>
                    <a:lnTo>
                      <a:pt x="53" y="28"/>
                    </a:lnTo>
                    <a:lnTo>
                      <a:pt x="50" y="8"/>
                    </a:lnTo>
                    <a:lnTo>
                      <a:pt x="47" y="0"/>
                    </a:lnTo>
                    <a:lnTo>
                      <a:pt x="4" y="6"/>
                    </a:lnTo>
                    <a:lnTo>
                      <a:pt x="0" y="62"/>
                    </a:lnTo>
                    <a:close/>
                  </a:path>
                </a:pathLst>
              </a:custGeom>
              <a:solidFill>
                <a:srgbClr val="AADBC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1" name="Freeform 2079"/>
              <p:cNvSpPr>
                <a:spLocks/>
              </p:cNvSpPr>
              <p:nvPr/>
            </p:nvSpPr>
            <p:spPr bwMode="auto">
              <a:xfrm>
                <a:off x="3431" y="2321"/>
                <a:ext cx="284" cy="412"/>
              </a:xfrm>
              <a:custGeom>
                <a:avLst/>
                <a:gdLst>
                  <a:gd name="T0" fmla="*/ 0 w 62"/>
                  <a:gd name="T1" fmla="*/ 2147483647 h 90"/>
                  <a:gd name="T2" fmla="*/ 2147483647 w 62"/>
                  <a:gd name="T3" fmla="*/ 2147483647 h 90"/>
                  <a:gd name="T4" fmla="*/ 2147483647 w 62"/>
                  <a:gd name="T5" fmla="*/ 2147483647 h 90"/>
                  <a:gd name="T6" fmla="*/ 2147483647 w 62"/>
                  <a:gd name="T7" fmla="*/ 2147483647 h 90"/>
                  <a:gd name="T8" fmla="*/ 2147483647 w 62"/>
                  <a:gd name="T9" fmla="*/ 2147483647 h 90"/>
                  <a:gd name="T10" fmla="*/ 2147483647 w 62"/>
                  <a:gd name="T11" fmla="*/ 2147483647 h 90"/>
                  <a:gd name="T12" fmla="*/ 2147483647 w 62"/>
                  <a:gd name="T13" fmla="*/ 2147483647 h 90"/>
                  <a:gd name="T14" fmla="*/ 2147483647 w 62"/>
                  <a:gd name="T15" fmla="*/ 0 h 90"/>
                  <a:gd name="T16" fmla="*/ 2147483647 w 62"/>
                  <a:gd name="T17" fmla="*/ 2147483647 h 90"/>
                  <a:gd name="T18" fmla="*/ 0 w 62"/>
                  <a:gd name="T19" fmla="*/ 2147483647 h 9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2"/>
                  <a:gd name="T31" fmla="*/ 0 h 90"/>
                  <a:gd name="T32" fmla="*/ 62 w 62"/>
                  <a:gd name="T33" fmla="*/ 90 h 9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2" h="90">
                    <a:moveTo>
                      <a:pt x="0" y="62"/>
                    </a:moveTo>
                    <a:lnTo>
                      <a:pt x="14" y="88"/>
                    </a:lnTo>
                    <a:lnTo>
                      <a:pt x="33" y="90"/>
                    </a:lnTo>
                    <a:lnTo>
                      <a:pt x="42" y="60"/>
                    </a:lnTo>
                    <a:lnTo>
                      <a:pt x="62" y="57"/>
                    </a:lnTo>
                    <a:lnTo>
                      <a:pt x="53" y="28"/>
                    </a:lnTo>
                    <a:lnTo>
                      <a:pt x="50" y="8"/>
                    </a:lnTo>
                    <a:lnTo>
                      <a:pt x="47" y="0"/>
                    </a:lnTo>
                    <a:lnTo>
                      <a:pt x="4" y="6"/>
                    </a:lnTo>
                    <a:lnTo>
                      <a:pt x="0" y="62"/>
                    </a:lnTo>
                    <a:close/>
                  </a:path>
                </a:pathLst>
              </a:custGeom>
              <a:noFill/>
              <a:ln w="0">
                <a:solidFill>
                  <a:srgbClr val="1F8F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2" name="Freeform 2080"/>
              <p:cNvSpPr>
                <a:spLocks/>
              </p:cNvSpPr>
              <p:nvPr/>
            </p:nvSpPr>
            <p:spPr bwMode="auto">
              <a:xfrm>
                <a:off x="3495" y="2087"/>
                <a:ext cx="101" cy="133"/>
              </a:xfrm>
              <a:custGeom>
                <a:avLst/>
                <a:gdLst>
                  <a:gd name="T0" fmla="*/ 2147483647 w 22"/>
                  <a:gd name="T1" fmla="*/ 0 h 29"/>
                  <a:gd name="T2" fmla="*/ 2147483647 w 22"/>
                  <a:gd name="T3" fmla="*/ 2147483647 h 29"/>
                  <a:gd name="T4" fmla="*/ 2147483647 w 22"/>
                  <a:gd name="T5" fmla="*/ 2147483647 h 29"/>
                  <a:gd name="T6" fmla="*/ 2147483647 w 22"/>
                  <a:gd name="T7" fmla="*/ 2147483647 h 29"/>
                  <a:gd name="T8" fmla="*/ 2147483647 w 22"/>
                  <a:gd name="T9" fmla="*/ 2147483647 h 29"/>
                  <a:gd name="T10" fmla="*/ 0 w 22"/>
                  <a:gd name="T11" fmla="*/ 2147483647 h 29"/>
                  <a:gd name="T12" fmla="*/ 2147483647 w 22"/>
                  <a:gd name="T13" fmla="*/ 0 h 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2"/>
                  <a:gd name="T22" fmla="*/ 0 h 29"/>
                  <a:gd name="T23" fmla="*/ 22 w 22"/>
                  <a:gd name="T24" fmla="*/ 29 h 2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2" h="29">
                    <a:moveTo>
                      <a:pt x="3" y="0"/>
                    </a:moveTo>
                    <a:lnTo>
                      <a:pt x="11" y="9"/>
                    </a:lnTo>
                    <a:lnTo>
                      <a:pt x="21" y="8"/>
                    </a:lnTo>
                    <a:lnTo>
                      <a:pt x="22" y="29"/>
                    </a:lnTo>
                    <a:lnTo>
                      <a:pt x="8" y="28"/>
                    </a:lnTo>
                    <a:lnTo>
                      <a:pt x="0" y="1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6CB8C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3" name="Freeform 2081"/>
              <p:cNvSpPr>
                <a:spLocks/>
              </p:cNvSpPr>
              <p:nvPr/>
            </p:nvSpPr>
            <p:spPr bwMode="auto">
              <a:xfrm>
                <a:off x="3495" y="2087"/>
                <a:ext cx="101" cy="133"/>
              </a:xfrm>
              <a:custGeom>
                <a:avLst/>
                <a:gdLst>
                  <a:gd name="T0" fmla="*/ 2147483647 w 22"/>
                  <a:gd name="T1" fmla="*/ 0 h 29"/>
                  <a:gd name="T2" fmla="*/ 2147483647 w 22"/>
                  <a:gd name="T3" fmla="*/ 2147483647 h 29"/>
                  <a:gd name="T4" fmla="*/ 2147483647 w 22"/>
                  <a:gd name="T5" fmla="*/ 2147483647 h 29"/>
                  <a:gd name="T6" fmla="*/ 2147483647 w 22"/>
                  <a:gd name="T7" fmla="*/ 2147483647 h 29"/>
                  <a:gd name="T8" fmla="*/ 2147483647 w 22"/>
                  <a:gd name="T9" fmla="*/ 2147483647 h 29"/>
                  <a:gd name="T10" fmla="*/ 0 w 22"/>
                  <a:gd name="T11" fmla="*/ 2147483647 h 29"/>
                  <a:gd name="T12" fmla="*/ 2147483647 w 22"/>
                  <a:gd name="T13" fmla="*/ 0 h 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2"/>
                  <a:gd name="T22" fmla="*/ 0 h 29"/>
                  <a:gd name="T23" fmla="*/ 22 w 22"/>
                  <a:gd name="T24" fmla="*/ 29 h 2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2" h="29">
                    <a:moveTo>
                      <a:pt x="3" y="0"/>
                    </a:moveTo>
                    <a:lnTo>
                      <a:pt x="11" y="9"/>
                    </a:lnTo>
                    <a:lnTo>
                      <a:pt x="21" y="8"/>
                    </a:lnTo>
                    <a:lnTo>
                      <a:pt x="22" y="29"/>
                    </a:lnTo>
                    <a:lnTo>
                      <a:pt x="8" y="28"/>
                    </a:lnTo>
                    <a:lnTo>
                      <a:pt x="0" y="13"/>
                    </a:lnTo>
                    <a:lnTo>
                      <a:pt x="3" y="0"/>
                    </a:lnTo>
                    <a:close/>
                  </a:path>
                </a:pathLst>
              </a:custGeom>
              <a:noFill/>
              <a:ln w="0">
                <a:solidFill>
                  <a:srgbClr val="1F8F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4" name="Freeform 2082"/>
              <p:cNvSpPr>
                <a:spLocks/>
              </p:cNvSpPr>
              <p:nvPr/>
            </p:nvSpPr>
            <p:spPr bwMode="auto">
              <a:xfrm>
                <a:off x="3633" y="2248"/>
                <a:ext cx="251" cy="210"/>
              </a:xfrm>
              <a:custGeom>
                <a:avLst/>
                <a:gdLst>
                  <a:gd name="T0" fmla="*/ 2147483647 w 55"/>
                  <a:gd name="T1" fmla="*/ 0 h 46"/>
                  <a:gd name="T2" fmla="*/ 2147483647 w 55"/>
                  <a:gd name="T3" fmla="*/ 2147483647 h 46"/>
                  <a:gd name="T4" fmla="*/ 2147483647 w 55"/>
                  <a:gd name="T5" fmla="*/ 2147483647 h 46"/>
                  <a:gd name="T6" fmla="*/ 2147483647 w 55"/>
                  <a:gd name="T7" fmla="*/ 2147483647 h 46"/>
                  <a:gd name="T8" fmla="*/ 2147483647 w 55"/>
                  <a:gd name="T9" fmla="*/ 2147483647 h 46"/>
                  <a:gd name="T10" fmla="*/ 0 w 55"/>
                  <a:gd name="T11" fmla="*/ 2147483647 h 46"/>
                  <a:gd name="T12" fmla="*/ 2147483647 w 55"/>
                  <a:gd name="T13" fmla="*/ 0 h 4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5"/>
                  <a:gd name="T22" fmla="*/ 0 h 46"/>
                  <a:gd name="T23" fmla="*/ 55 w 55"/>
                  <a:gd name="T24" fmla="*/ 46 h 4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5" h="46">
                    <a:moveTo>
                      <a:pt x="27" y="0"/>
                    </a:moveTo>
                    <a:lnTo>
                      <a:pt x="55" y="7"/>
                    </a:lnTo>
                    <a:lnTo>
                      <a:pt x="38" y="36"/>
                    </a:lnTo>
                    <a:lnTo>
                      <a:pt x="19" y="44"/>
                    </a:lnTo>
                    <a:lnTo>
                      <a:pt x="10" y="46"/>
                    </a:lnTo>
                    <a:lnTo>
                      <a:pt x="0" y="29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FFC6C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5" name="Freeform 2083"/>
              <p:cNvSpPr>
                <a:spLocks/>
              </p:cNvSpPr>
              <p:nvPr/>
            </p:nvSpPr>
            <p:spPr bwMode="auto">
              <a:xfrm>
                <a:off x="3633" y="2248"/>
                <a:ext cx="251" cy="210"/>
              </a:xfrm>
              <a:custGeom>
                <a:avLst/>
                <a:gdLst>
                  <a:gd name="T0" fmla="*/ 2147483647 w 55"/>
                  <a:gd name="T1" fmla="*/ 0 h 46"/>
                  <a:gd name="T2" fmla="*/ 2147483647 w 55"/>
                  <a:gd name="T3" fmla="*/ 2147483647 h 46"/>
                  <a:gd name="T4" fmla="*/ 2147483647 w 55"/>
                  <a:gd name="T5" fmla="*/ 2147483647 h 46"/>
                  <a:gd name="T6" fmla="*/ 2147483647 w 55"/>
                  <a:gd name="T7" fmla="*/ 2147483647 h 46"/>
                  <a:gd name="T8" fmla="*/ 2147483647 w 55"/>
                  <a:gd name="T9" fmla="*/ 2147483647 h 46"/>
                  <a:gd name="T10" fmla="*/ 0 w 55"/>
                  <a:gd name="T11" fmla="*/ 2147483647 h 46"/>
                  <a:gd name="T12" fmla="*/ 2147483647 w 55"/>
                  <a:gd name="T13" fmla="*/ 0 h 4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5"/>
                  <a:gd name="T22" fmla="*/ 0 h 46"/>
                  <a:gd name="T23" fmla="*/ 55 w 55"/>
                  <a:gd name="T24" fmla="*/ 46 h 4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5" h="46">
                    <a:moveTo>
                      <a:pt x="27" y="0"/>
                    </a:moveTo>
                    <a:lnTo>
                      <a:pt x="55" y="7"/>
                    </a:lnTo>
                    <a:lnTo>
                      <a:pt x="38" y="36"/>
                    </a:lnTo>
                    <a:lnTo>
                      <a:pt x="19" y="44"/>
                    </a:lnTo>
                    <a:lnTo>
                      <a:pt x="10" y="46"/>
                    </a:lnTo>
                    <a:lnTo>
                      <a:pt x="0" y="29"/>
                    </a:lnTo>
                    <a:lnTo>
                      <a:pt x="27" y="0"/>
                    </a:lnTo>
                    <a:close/>
                  </a:path>
                </a:pathLst>
              </a:custGeom>
              <a:noFill/>
              <a:ln w="0">
                <a:solidFill>
                  <a:srgbClr val="1F8F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6" name="Freeform 2084"/>
              <p:cNvSpPr>
                <a:spLocks/>
              </p:cNvSpPr>
              <p:nvPr/>
            </p:nvSpPr>
            <p:spPr bwMode="auto">
              <a:xfrm>
                <a:off x="3582" y="2454"/>
                <a:ext cx="366" cy="343"/>
              </a:xfrm>
              <a:custGeom>
                <a:avLst/>
                <a:gdLst>
                  <a:gd name="T0" fmla="*/ 2147483647 w 80"/>
                  <a:gd name="T1" fmla="*/ 2147483647 h 75"/>
                  <a:gd name="T2" fmla="*/ 2147483647 w 80"/>
                  <a:gd name="T3" fmla="*/ 2147483647 h 75"/>
                  <a:gd name="T4" fmla="*/ 2147483647 w 80"/>
                  <a:gd name="T5" fmla="*/ 2147483647 h 75"/>
                  <a:gd name="T6" fmla="*/ 2147483647 w 80"/>
                  <a:gd name="T7" fmla="*/ 2147483647 h 75"/>
                  <a:gd name="T8" fmla="*/ 2147483647 w 80"/>
                  <a:gd name="T9" fmla="*/ 2147483647 h 75"/>
                  <a:gd name="T10" fmla="*/ 2147483647 w 80"/>
                  <a:gd name="T11" fmla="*/ 2147483647 h 75"/>
                  <a:gd name="T12" fmla="*/ 2147483647 w 80"/>
                  <a:gd name="T13" fmla="*/ 2147483647 h 75"/>
                  <a:gd name="T14" fmla="*/ 2147483647 w 80"/>
                  <a:gd name="T15" fmla="*/ 2147483647 h 75"/>
                  <a:gd name="T16" fmla="*/ 2147483647 w 80"/>
                  <a:gd name="T17" fmla="*/ 2147483647 h 75"/>
                  <a:gd name="T18" fmla="*/ 0 w 80"/>
                  <a:gd name="T19" fmla="*/ 2147483647 h 75"/>
                  <a:gd name="T20" fmla="*/ 2147483647 w 80"/>
                  <a:gd name="T21" fmla="*/ 2147483647 h 75"/>
                  <a:gd name="T22" fmla="*/ 2147483647 w 80"/>
                  <a:gd name="T23" fmla="*/ 2147483647 h 75"/>
                  <a:gd name="T24" fmla="*/ 2147483647 w 80"/>
                  <a:gd name="T25" fmla="*/ 0 h 75"/>
                  <a:gd name="T26" fmla="*/ 2147483647 w 80"/>
                  <a:gd name="T27" fmla="*/ 0 h 75"/>
                  <a:gd name="T28" fmla="*/ 2147483647 w 80"/>
                  <a:gd name="T29" fmla="*/ 2147483647 h 75"/>
                  <a:gd name="T30" fmla="*/ 2147483647 w 80"/>
                  <a:gd name="T31" fmla="*/ 2147483647 h 75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80"/>
                  <a:gd name="T49" fmla="*/ 0 h 75"/>
                  <a:gd name="T50" fmla="*/ 80 w 80"/>
                  <a:gd name="T51" fmla="*/ 75 h 75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80" h="75">
                    <a:moveTo>
                      <a:pt x="48" y="22"/>
                    </a:moveTo>
                    <a:lnTo>
                      <a:pt x="57" y="18"/>
                    </a:lnTo>
                    <a:lnTo>
                      <a:pt x="69" y="24"/>
                    </a:lnTo>
                    <a:lnTo>
                      <a:pt x="80" y="51"/>
                    </a:lnTo>
                    <a:lnTo>
                      <a:pt x="77" y="60"/>
                    </a:lnTo>
                    <a:lnTo>
                      <a:pt x="56" y="46"/>
                    </a:lnTo>
                    <a:lnTo>
                      <a:pt x="31" y="61"/>
                    </a:lnTo>
                    <a:lnTo>
                      <a:pt x="30" y="68"/>
                    </a:lnTo>
                    <a:lnTo>
                      <a:pt x="5" y="75"/>
                    </a:lnTo>
                    <a:lnTo>
                      <a:pt x="0" y="61"/>
                    </a:lnTo>
                    <a:lnTo>
                      <a:pt x="7" y="31"/>
                    </a:lnTo>
                    <a:lnTo>
                      <a:pt x="29" y="28"/>
                    </a:lnTo>
                    <a:lnTo>
                      <a:pt x="20" y="0"/>
                    </a:lnTo>
                    <a:lnTo>
                      <a:pt x="26" y="0"/>
                    </a:lnTo>
                    <a:lnTo>
                      <a:pt x="43" y="7"/>
                    </a:lnTo>
                    <a:cubicBezTo>
                      <a:pt x="46" y="8"/>
                      <a:pt x="45" y="19"/>
                      <a:pt x="48" y="22"/>
                    </a:cubicBezTo>
                    <a:close/>
                  </a:path>
                </a:pathLst>
              </a:custGeom>
              <a:solidFill>
                <a:srgbClr val="DBEDD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7" name="Freeform 2085"/>
              <p:cNvSpPr>
                <a:spLocks/>
              </p:cNvSpPr>
              <p:nvPr/>
            </p:nvSpPr>
            <p:spPr bwMode="auto">
              <a:xfrm>
                <a:off x="3582" y="2454"/>
                <a:ext cx="366" cy="343"/>
              </a:xfrm>
              <a:custGeom>
                <a:avLst/>
                <a:gdLst>
                  <a:gd name="T0" fmla="*/ 2147483647 w 80"/>
                  <a:gd name="T1" fmla="*/ 2147483647 h 75"/>
                  <a:gd name="T2" fmla="*/ 2147483647 w 80"/>
                  <a:gd name="T3" fmla="*/ 2147483647 h 75"/>
                  <a:gd name="T4" fmla="*/ 2147483647 w 80"/>
                  <a:gd name="T5" fmla="*/ 2147483647 h 75"/>
                  <a:gd name="T6" fmla="*/ 2147483647 w 80"/>
                  <a:gd name="T7" fmla="*/ 2147483647 h 75"/>
                  <a:gd name="T8" fmla="*/ 2147483647 w 80"/>
                  <a:gd name="T9" fmla="*/ 2147483647 h 75"/>
                  <a:gd name="T10" fmla="*/ 2147483647 w 80"/>
                  <a:gd name="T11" fmla="*/ 2147483647 h 75"/>
                  <a:gd name="T12" fmla="*/ 2147483647 w 80"/>
                  <a:gd name="T13" fmla="*/ 2147483647 h 75"/>
                  <a:gd name="T14" fmla="*/ 2147483647 w 80"/>
                  <a:gd name="T15" fmla="*/ 2147483647 h 75"/>
                  <a:gd name="T16" fmla="*/ 2147483647 w 80"/>
                  <a:gd name="T17" fmla="*/ 2147483647 h 75"/>
                  <a:gd name="T18" fmla="*/ 0 w 80"/>
                  <a:gd name="T19" fmla="*/ 2147483647 h 75"/>
                  <a:gd name="T20" fmla="*/ 2147483647 w 80"/>
                  <a:gd name="T21" fmla="*/ 2147483647 h 75"/>
                  <a:gd name="T22" fmla="*/ 2147483647 w 80"/>
                  <a:gd name="T23" fmla="*/ 2147483647 h 75"/>
                  <a:gd name="T24" fmla="*/ 2147483647 w 80"/>
                  <a:gd name="T25" fmla="*/ 0 h 75"/>
                  <a:gd name="T26" fmla="*/ 2147483647 w 80"/>
                  <a:gd name="T27" fmla="*/ 0 h 75"/>
                  <a:gd name="T28" fmla="*/ 2147483647 w 80"/>
                  <a:gd name="T29" fmla="*/ 2147483647 h 75"/>
                  <a:gd name="T30" fmla="*/ 2147483647 w 80"/>
                  <a:gd name="T31" fmla="*/ 2147483647 h 75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80"/>
                  <a:gd name="T49" fmla="*/ 0 h 75"/>
                  <a:gd name="T50" fmla="*/ 80 w 80"/>
                  <a:gd name="T51" fmla="*/ 75 h 75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80" h="75">
                    <a:moveTo>
                      <a:pt x="48" y="22"/>
                    </a:moveTo>
                    <a:lnTo>
                      <a:pt x="57" y="18"/>
                    </a:lnTo>
                    <a:lnTo>
                      <a:pt x="69" y="24"/>
                    </a:lnTo>
                    <a:lnTo>
                      <a:pt x="80" y="51"/>
                    </a:lnTo>
                    <a:lnTo>
                      <a:pt x="77" y="60"/>
                    </a:lnTo>
                    <a:lnTo>
                      <a:pt x="56" y="46"/>
                    </a:lnTo>
                    <a:lnTo>
                      <a:pt x="31" y="61"/>
                    </a:lnTo>
                    <a:lnTo>
                      <a:pt x="30" y="68"/>
                    </a:lnTo>
                    <a:lnTo>
                      <a:pt x="5" y="75"/>
                    </a:lnTo>
                    <a:lnTo>
                      <a:pt x="0" y="61"/>
                    </a:lnTo>
                    <a:lnTo>
                      <a:pt x="7" y="31"/>
                    </a:lnTo>
                    <a:lnTo>
                      <a:pt x="29" y="28"/>
                    </a:lnTo>
                    <a:lnTo>
                      <a:pt x="20" y="0"/>
                    </a:lnTo>
                    <a:lnTo>
                      <a:pt x="26" y="0"/>
                    </a:lnTo>
                    <a:lnTo>
                      <a:pt x="43" y="7"/>
                    </a:lnTo>
                    <a:cubicBezTo>
                      <a:pt x="46" y="8"/>
                      <a:pt x="45" y="19"/>
                      <a:pt x="48" y="22"/>
                    </a:cubicBezTo>
                    <a:close/>
                  </a:path>
                </a:pathLst>
              </a:custGeom>
              <a:noFill/>
              <a:ln w="0">
                <a:solidFill>
                  <a:srgbClr val="1F8F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8" name="Freeform 2086"/>
              <p:cNvSpPr>
                <a:spLocks/>
              </p:cNvSpPr>
              <p:nvPr/>
            </p:nvSpPr>
            <p:spPr bwMode="auto">
              <a:xfrm>
                <a:off x="3221" y="2637"/>
                <a:ext cx="151" cy="260"/>
              </a:xfrm>
              <a:custGeom>
                <a:avLst/>
                <a:gdLst>
                  <a:gd name="T0" fmla="*/ 2147483647 w 33"/>
                  <a:gd name="T1" fmla="*/ 2147483647 h 57"/>
                  <a:gd name="T2" fmla="*/ 0 w 33"/>
                  <a:gd name="T3" fmla="*/ 2147483647 h 57"/>
                  <a:gd name="T4" fmla="*/ 2147483647 w 33"/>
                  <a:gd name="T5" fmla="*/ 0 h 57"/>
                  <a:gd name="T6" fmla="*/ 2147483647 w 33"/>
                  <a:gd name="T7" fmla="*/ 2147483647 h 57"/>
                  <a:gd name="T8" fmla="*/ 2147483647 w 33"/>
                  <a:gd name="T9" fmla="*/ 2147483647 h 57"/>
                  <a:gd name="T10" fmla="*/ 2147483647 w 33"/>
                  <a:gd name="T11" fmla="*/ 2147483647 h 57"/>
                  <a:gd name="T12" fmla="*/ 2147483647 w 33"/>
                  <a:gd name="T13" fmla="*/ 2147483647 h 57"/>
                  <a:gd name="T14" fmla="*/ 2147483647 w 33"/>
                  <a:gd name="T15" fmla="*/ 2147483647 h 5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3"/>
                  <a:gd name="T25" fmla="*/ 0 h 57"/>
                  <a:gd name="T26" fmla="*/ 33 w 33"/>
                  <a:gd name="T27" fmla="*/ 57 h 5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3" h="57">
                    <a:moveTo>
                      <a:pt x="3" y="51"/>
                    </a:moveTo>
                    <a:lnTo>
                      <a:pt x="0" y="31"/>
                    </a:lnTo>
                    <a:lnTo>
                      <a:pt x="15" y="0"/>
                    </a:lnTo>
                    <a:lnTo>
                      <a:pt x="33" y="9"/>
                    </a:lnTo>
                    <a:lnTo>
                      <a:pt x="19" y="34"/>
                    </a:lnTo>
                    <a:lnTo>
                      <a:pt x="29" y="40"/>
                    </a:lnTo>
                    <a:lnTo>
                      <a:pt x="22" y="57"/>
                    </a:lnTo>
                    <a:lnTo>
                      <a:pt x="3" y="51"/>
                    </a:lnTo>
                    <a:close/>
                  </a:path>
                </a:pathLst>
              </a:custGeom>
              <a:solidFill>
                <a:srgbClr val="FFC6C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9" name="Freeform 2087"/>
              <p:cNvSpPr>
                <a:spLocks/>
              </p:cNvSpPr>
              <p:nvPr/>
            </p:nvSpPr>
            <p:spPr bwMode="auto">
              <a:xfrm>
                <a:off x="3221" y="2637"/>
                <a:ext cx="151" cy="260"/>
              </a:xfrm>
              <a:custGeom>
                <a:avLst/>
                <a:gdLst>
                  <a:gd name="T0" fmla="*/ 2147483647 w 33"/>
                  <a:gd name="T1" fmla="*/ 2147483647 h 57"/>
                  <a:gd name="T2" fmla="*/ 0 w 33"/>
                  <a:gd name="T3" fmla="*/ 2147483647 h 57"/>
                  <a:gd name="T4" fmla="*/ 2147483647 w 33"/>
                  <a:gd name="T5" fmla="*/ 0 h 57"/>
                  <a:gd name="T6" fmla="*/ 2147483647 w 33"/>
                  <a:gd name="T7" fmla="*/ 2147483647 h 57"/>
                  <a:gd name="T8" fmla="*/ 2147483647 w 33"/>
                  <a:gd name="T9" fmla="*/ 2147483647 h 57"/>
                  <a:gd name="T10" fmla="*/ 2147483647 w 33"/>
                  <a:gd name="T11" fmla="*/ 2147483647 h 57"/>
                  <a:gd name="T12" fmla="*/ 2147483647 w 33"/>
                  <a:gd name="T13" fmla="*/ 2147483647 h 57"/>
                  <a:gd name="T14" fmla="*/ 2147483647 w 33"/>
                  <a:gd name="T15" fmla="*/ 2147483647 h 5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3"/>
                  <a:gd name="T25" fmla="*/ 0 h 57"/>
                  <a:gd name="T26" fmla="*/ 33 w 33"/>
                  <a:gd name="T27" fmla="*/ 57 h 5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3" h="57">
                    <a:moveTo>
                      <a:pt x="3" y="51"/>
                    </a:moveTo>
                    <a:lnTo>
                      <a:pt x="0" y="31"/>
                    </a:lnTo>
                    <a:lnTo>
                      <a:pt x="15" y="0"/>
                    </a:lnTo>
                    <a:lnTo>
                      <a:pt x="33" y="9"/>
                    </a:lnTo>
                    <a:lnTo>
                      <a:pt x="19" y="34"/>
                    </a:lnTo>
                    <a:lnTo>
                      <a:pt x="29" y="40"/>
                    </a:lnTo>
                    <a:lnTo>
                      <a:pt x="22" y="57"/>
                    </a:lnTo>
                    <a:lnTo>
                      <a:pt x="3" y="51"/>
                    </a:lnTo>
                    <a:close/>
                  </a:path>
                </a:pathLst>
              </a:custGeom>
              <a:noFill/>
              <a:ln w="0">
                <a:solidFill>
                  <a:srgbClr val="1F8F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0" name="Freeform 2088"/>
              <p:cNvSpPr>
                <a:spLocks/>
              </p:cNvSpPr>
              <p:nvPr/>
            </p:nvSpPr>
            <p:spPr bwMode="auto">
              <a:xfrm>
                <a:off x="3308" y="2650"/>
                <a:ext cx="192" cy="170"/>
              </a:xfrm>
              <a:custGeom>
                <a:avLst/>
                <a:gdLst>
                  <a:gd name="T0" fmla="*/ 2147483647 w 42"/>
                  <a:gd name="T1" fmla="*/ 2147483647 h 37"/>
                  <a:gd name="T2" fmla="*/ 2147483647 w 42"/>
                  <a:gd name="T3" fmla="*/ 0 h 37"/>
                  <a:gd name="T4" fmla="*/ 2147483647 w 42"/>
                  <a:gd name="T5" fmla="*/ 2147483647 h 37"/>
                  <a:gd name="T6" fmla="*/ 2147483647 w 42"/>
                  <a:gd name="T7" fmla="*/ 2147483647 h 37"/>
                  <a:gd name="T8" fmla="*/ 0 w 42"/>
                  <a:gd name="T9" fmla="*/ 2147483647 h 37"/>
                  <a:gd name="T10" fmla="*/ 2147483647 w 42"/>
                  <a:gd name="T11" fmla="*/ 2147483647 h 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2"/>
                  <a:gd name="T19" fmla="*/ 0 h 37"/>
                  <a:gd name="T20" fmla="*/ 42 w 42"/>
                  <a:gd name="T21" fmla="*/ 37 h 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2" h="37">
                    <a:moveTo>
                      <a:pt x="13" y="6"/>
                    </a:moveTo>
                    <a:lnTo>
                      <a:pt x="33" y="0"/>
                    </a:lnTo>
                    <a:lnTo>
                      <a:pt x="42" y="17"/>
                    </a:lnTo>
                    <a:lnTo>
                      <a:pt x="10" y="37"/>
                    </a:lnTo>
                    <a:lnTo>
                      <a:pt x="0" y="31"/>
                    </a:lnTo>
                    <a:lnTo>
                      <a:pt x="13" y="6"/>
                    </a:lnTo>
                    <a:close/>
                  </a:path>
                </a:pathLst>
              </a:custGeom>
              <a:solidFill>
                <a:srgbClr val="DBEDD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1" name="Freeform 2089"/>
              <p:cNvSpPr>
                <a:spLocks/>
              </p:cNvSpPr>
              <p:nvPr/>
            </p:nvSpPr>
            <p:spPr bwMode="auto">
              <a:xfrm>
                <a:off x="3308" y="2650"/>
                <a:ext cx="192" cy="170"/>
              </a:xfrm>
              <a:custGeom>
                <a:avLst/>
                <a:gdLst>
                  <a:gd name="T0" fmla="*/ 2147483647 w 42"/>
                  <a:gd name="T1" fmla="*/ 2147483647 h 37"/>
                  <a:gd name="T2" fmla="*/ 2147483647 w 42"/>
                  <a:gd name="T3" fmla="*/ 0 h 37"/>
                  <a:gd name="T4" fmla="*/ 2147483647 w 42"/>
                  <a:gd name="T5" fmla="*/ 2147483647 h 37"/>
                  <a:gd name="T6" fmla="*/ 2147483647 w 42"/>
                  <a:gd name="T7" fmla="*/ 2147483647 h 37"/>
                  <a:gd name="T8" fmla="*/ 0 w 42"/>
                  <a:gd name="T9" fmla="*/ 2147483647 h 37"/>
                  <a:gd name="T10" fmla="*/ 2147483647 w 42"/>
                  <a:gd name="T11" fmla="*/ 2147483647 h 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2"/>
                  <a:gd name="T19" fmla="*/ 0 h 37"/>
                  <a:gd name="T20" fmla="*/ 42 w 42"/>
                  <a:gd name="T21" fmla="*/ 37 h 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2" h="37">
                    <a:moveTo>
                      <a:pt x="13" y="6"/>
                    </a:moveTo>
                    <a:lnTo>
                      <a:pt x="33" y="0"/>
                    </a:lnTo>
                    <a:lnTo>
                      <a:pt x="42" y="17"/>
                    </a:lnTo>
                    <a:lnTo>
                      <a:pt x="10" y="37"/>
                    </a:lnTo>
                    <a:lnTo>
                      <a:pt x="0" y="31"/>
                    </a:lnTo>
                    <a:lnTo>
                      <a:pt x="13" y="6"/>
                    </a:lnTo>
                    <a:close/>
                  </a:path>
                </a:pathLst>
              </a:custGeom>
              <a:noFill/>
              <a:ln w="0">
                <a:solidFill>
                  <a:srgbClr val="1F8F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2" name="Freeform 2090"/>
              <p:cNvSpPr>
                <a:spLocks/>
              </p:cNvSpPr>
              <p:nvPr/>
            </p:nvSpPr>
            <p:spPr bwMode="auto">
              <a:xfrm>
                <a:off x="3189" y="2870"/>
                <a:ext cx="178" cy="220"/>
              </a:xfrm>
              <a:custGeom>
                <a:avLst/>
                <a:gdLst>
                  <a:gd name="T0" fmla="*/ 2147483647 w 39"/>
                  <a:gd name="T1" fmla="*/ 0 h 48"/>
                  <a:gd name="T2" fmla="*/ 2147483647 w 39"/>
                  <a:gd name="T3" fmla="*/ 2147483647 h 48"/>
                  <a:gd name="T4" fmla="*/ 2147483647 w 39"/>
                  <a:gd name="T5" fmla="*/ 2147483647 h 48"/>
                  <a:gd name="T6" fmla="*/ 2147483647 w 39"/>
                  <a:gd name="T7" fmla="*/ 2147483647 h 48"/>
                  <a:gd name="T8" fmla="*/ 2147483647 w 39"/>
                  <a:gd name="T9" fmla="*/ 2147483647 h 48"/>
                  <a:gd name="T10" fmla="*/ 0 w 39"/>
                  <a:gd name="T11" fmla="*/ 2147483647 h 48"/>
                  <a:gd name="T12" fmla="*/ 2147483647 w 39"/>
                  <a:gd name="T13" fmla="*/ 0 h 4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9"/>
                  <a:gd name="T22" fmla="*/ 0 h 48"/>
                  <a:gd name="T23" fmla="*/ 39 w 39"/>
                  <a:gd name="T24" fmla="*/ 48 h 4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9" h="48">
                    <a:moveTo>
                      <a:pt x="10" y="0"/>
                    </a:moveTo>
                    <a:lnTo>
                      <a:pt x="30" y="6"/>
                    </a:lnTo>
                    <a:lnTo>
                      <a:pt x="39" y="35"/>
                    </a:lnTo>
                    <a:lnTo>
                      <a:pt x="25" y="48"/>
                    </a:lnTo>
                    <a:lnTo>
                      <a:pt x="7" y="33"/>
                    </a:lnTo>
                    <a:lnTo>
                      <a:pt x="0" y="17"/>
                    </a:lnTo>
                    <a:cubicBezTo>
                      <a:pt x="1" y="16"/>
                      <a:pt x="7" y="4"/>
                      <a:pt x="10" y="0"/>
                    </a:cubicBezTo>
                    <a:close/>
                  </a:path>
                </a:pathLst>
              </a:custGeom>
              <a:solidFill>
                <a:srgbClr val="6CB8C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3" name="Freeform 2091"/>
              <p:cNvSpPr>
                <a:spLocks/>
              </p:cNvSpPr>
              <p:nvPr/>
            </p:nvSpPr>
            <p:spPr bwMode="auto">
              <a:xfrm>
                <a:off x="3189" y="2870"/>
                <a:ext cx="178" cy="220"/>
              </a:xfrm>
              <a:custGeom>
                <a:avLst/>
                <a:gdLst>
                  <a:gd name="T0" fmla="*/ 2147483647 w 39"/>
                  <a:gd name="T1" fmla="*/ 0 h 48"/>
                  <a:gd name="T2" fmla="*/ 2147483647 w 39"/>
                  <a:gd name="T3" fmla="*/ 2147483647 h 48"/>
                  <a:gd name="T4" fmla="*/ 2147483647 w 39"/>
                  <a:gd name="T5" fmla="*/ 2147483647 h 48"/>
                  <a:gd name="T6" fmla="*/ 2147483647 w 39"/>
                  <a:gd name="T7" fmla="*/ 2147483647 h 48"/>
                  <a:gd name="T8" fmla="*/ 2147483647 w 39"/>
                  <a:gd name="T9" fmla="*/ 2147483647 h 48"/>
                  <a:gd name="T10" fmla="*/ 0 w 39"/>
                  <a:gd name="T11" fmla="*/ 2147483647 h 48"/>
                  <a:gd name="T12" fmla="*/ 2147483647 w 39"/>
                  <a:gd name="T13" fmla="*/ 0 h 4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9"/>
                  <a:gd name="T22" fmla="*/ 0 h 48"/>
                  <a:gd name="T23" fmla="*/ 39 w 39"/>
                  <a:gd name="T24" fmla="*/ 48 h 4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9" h="48">
                    <a:moveTo>
                      <a:pt x="10" y="0"/>
                    </a:moveTo>
                    <a:lnTo>
                      <a:pt x="30" y="6"/>
                    </a:lnTo>
                    <a:lnTo>
                      <a:pt x="39" y="35"/>
                    </a:lnTo>
                    <a:lnTo>
                      <a:pt x="25" y="48"/>
                    </a:lnTo>
                    <a:lnTo>
                      <a:pt x="7" y="33"/>
                    </a:lnTo>
                    <a:lnTo>
                      <a:pt x="0" y="17"/>
                    </a:lnTo>
                    <a:cubicBezTo>
                      <a:pt x="1" y="16"/>
                      <a:pt x="7" y="4"/>
                      <a:pt x="10" y="0"/>
                    </a:cubicBezTo>
                    <a:close/>
                  </a:path>
                </a:pathLst>
              </a:custGeom>
              <a:noFill/>
              <a:ln w="0">
                <a:solidFill>
                  <a:srgbClr val="1F8F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4" name="Freeform 2092"/>
              <p:cNvSpPr>
                <a:spLocks/>
              </p:cNvSpPr>
              <p:nvPr/>
            </p:nvSpPr>
            <p:spPr bwMode="auto">
              <a:xfrm>
                <a:off x="3321" y="2728"/>
                <a:ext cx="284" cy="389"/>
              </a:xfrm>
              <a:custGeom>
                <a:avLst/>
                <a:gdLst>
                  <a:gd name="T0" fmla="*/ 0 w 62"/>
                  <a:gd name="T1" fmla="*/ 2147483647 h 85"/>
                  <a:gd name="T2" fmla="*/ 2147483647 w 62"/>
                  <a:gd name="T3" fmla="*/ 2147483647 h 85"/>
                  <a:gd name="T4" fmla="*/ 2147483647 w 62"/>
                  <a:gd name="T5" fmla="*/ 2147483647 h 85"/>
                  <a:gd name="T6" fmla="*/ 2147483647 w 62"/>
                  <a:gd name="T7" fmla="*/ 2147483647 h 85"/>
                  <a:gd name="T8" fmla="*/ 2147483647 w 62"/>
                  <a:gd name="T9" fmla="*/ 2147483647 h 85"/>
                  <a:gd name="T10" fmla="*/ 2147483647 w 62"/>
                  <a:gd name="T11" fmla="*/ 2147483647 h 85"/>
                  <a:gd name="T12" fmla="*/ 2147483647 w 62"/>
                  <a:gd name="T13" fmla="*/ 0 h 85"/>
                  <a:gd name="T14" fmla="*/ 2147483647 w 62"/>
                  <a:gd name="T15" fmla="*/ 2147483647 h 85"/>
                  <a:gd name="T16" fmla="*/ 2147483647 w 62"/>
                  <a:gd name="T17" fmla="*/ 2147483647 h 85"/>
                  <a:gd name="T18" fmla="*/ 2147483647 w 62"/>
                  <a:gd name="T19" fmla="*/ 2147483647 h 85"/>
                  <a:gd name="T20" fmla="*/ 2147483647 w 62"/>
                  <a:gd name="T21" fmla="*/ 2147483647 h 85"/>
                  <a:gd name="T22" fmla="*/ 0 w 62"/>
                  <a:gd name="T23" fmla="*/ 2147483647 h 85"/>
                  <a:gd name="T24" fmla="*/ 0 w 62"/>
                  <a:gd name="T25" fmla="*/ 2147483647 h 8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62"/>
                  <a:gd name="T40" fmla="*/ 0 h 85"/>
                  <a:gd name="T41" fmla="*/ 62 w 62"/>
                  <a:gd name="T42" fmla="*/ 85 h 8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62" h="85">
                    <a:moveTo>
                      <a:pt x="0" y="76"/>
                    </a:moveTo>
                    <a:lnTo>
                      <a:pt x="12" y="85"/>
                    </a:lnTo>
                    <a:lnTo>
                      <a:pt x="32" y="69"/>
                    </a:lnTo>
                    <a:lnTo>
                      <a:pt x="58" y="51"/>
                    </a:lnTo>
                    <a:lnTo>
                      <a:pt x="62" y="17"/>
                    </a:lnTo>
                    <a:lnTo>
                      <a:pt x="60" y="1"/>
                    </a:lnTo>
                    <a:lnTo>
                      <a:pt x="51" y="0"/>
                    </a:lnTo>
                    <a:lnTo>
                      <a:pt x="57" y="12"/>
                    </a:lnTo>
                    <a:lnTo>
                      <a:pt x="34" y="19"/>
                    </a:lnTo>
                    <a:lnTo>
                      <a:pt x="16" y="11"/>
                    </a:lnTo>
                    <a:lnTo>
                      <a:pt x="7" y="20"/>
                    </a:lnTo>
                    <a:lnTo>
                      <a:pt x="0" y="36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D6B6D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5" name="Freeform 2093"/>
              <p:cNvSpPr>
                <a:spLocks/>
              </p:cNvSpPr>
              <p:nvPr/>
            </p:nvSpPr>
            <p:spPr bwMode="auto">
              <a:xfrm>
                <a:off x="3321" y="2728"/>
                <a:ext cx="284" cy="389"/>
              </a:xfrm>
              <a:custGeom>
                <a:avLst/>
                <a:gdLst>
                  <a:gd name="T0" fmla="*/ 0 w 62"/>
                  <a:gd name="T1" fmla="*/ 2147483647 h 85"/>
                  <a:gd name="T2" fmla="*/ 2147483647 w 62"/>
                  <a:gd name="T3" fmla="*/ 2147483647 h 85"/>
                  <a:gd name="T4" fmla="*/ 2147483647 w 62"/>
                  <a:gd name="T5" fmla="*/ 2147483647 h 85"/>
                  <a:gd name="T6" fmla="*/ 2147483647 w 62"/>
                  <a:gd name="T7" fmla="*/ 2147483647 h 85"/>
                  <a:gd name="T8" fmla="*/ 2147483647 w 62"/>
                  <a:gd name="T9" fmla="*/ 2147483647 h 85"/>
                  <a:gd name="T10" fmla="*/ 2147483647 w 62"/>
                  <a:gd name="T11" fmla="*/ 2147483647 h 85"/>
                  <a:gd name="T12" fmla="*/ 2147483647 w 62"/>
                  <a:gd name="T13" fmla="*/ 0 h 85"/>
                  <a:gd name="T14" fmla="*/ 2147483647 w 62"/>
                  <a:gd name="T15" fmla="*/ 2147483647 h 85"/>
                  <a:gd name="T16" fmla="*/ 2147483647 w 62"/>
                  <a:gd name="T17" fmla="*/ 2147483647 h 85"/>
                  <a:gd name="T18" fmla="*/ 2147483647 w 62"/>
                  <a:gd name="T19" fmla="*/ 2147483647 h 85"/>
                  <a:gd name="T20" fmla="*/ 2147483647 w 62"/>
                  <a:gd name="T21" fmla="*/ 2147483647 h 85"/>
                  <a:gd name="T22" fmla="*/ 0 w 62"/>
                  <a:gd name="T23" fmla="*/ 2147483647 h 85"/>
                  <a:gd name="T24" fmla="*/ 0 w 62"/>
                  <a:gd name="T25" fmla="*/ 2147483647 h 8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62"/>
                  <a:gd name="T40" fmla="*/ 0 h 85"/>
                  <a:gd name="T41" fmla="*/ 62 w 62"/>
                  <a:gd name="T42" fmla="*/ 85 h 8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62" h="85">
                    <a:moveTo>
                      <a:pt x="0" y="76"/>
                    </a:moveTo>
                    <a:lnTo>
                      <a:pt x="12" y="85"/>
                    </a:lnTo>
                    <a:lnTo>
                      <a:pt x="32" y="69"/>
                    </a:lnTo>
                    <a:lnTo>
                      <a:pt x="58" y="51"/>
                    </a:lnTo>
                    <a:lnTo>
                      <a:pt x="62" y="17"/>
                    </a:lnTo>
                    <a:lnTo>
                      <a:pt x="60" y="1"/>
                    </a:lnTo>
                    <a:lnTo>
                      <a:pt x="51" y="0"/>
                    </a:lnTo>
                    <a:lnTo>
                      <a:pt x="57" y="12"/>
                    </a:lnTo>
                    <a:lnTo>
                      <a:pt x="34" y="19"/>
                    </a:lnTo>
                    <a:lnTo>
                      <a:pt x="16" y="11"/>
                    </a:lnTo>
                    <a:lnTo>
                      <a:pt x="7" y="20"/>
                    </a:lnTo>
                    <a:lnTo>
                      <a:pt x="0" y="36"/>
                    </a:lnTo>
                    <a:lnTo>
                      <a:pt x="0" y="76"/>
                    </a:lnTo>
                    <a:close/>
                  </a:path>
                </a:pathLst>
              </a:custGeom>
              <a:noFill/>
              <a:ln w="0">
                <a:solidFill>
                  <a:srgbClr val="1F8F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6" name="Freeform 2094"/>
              <p:cNvSpPr>
                <a:spLocks/>
              </p:cNvSpPr>
              <p:nvPr/>
            </p:nvSpPr>
            <p:spPr bwMode="auto">
              <a:xfrm>
                <a:off x="3578" y="3236"/>
                <a:ext cx="297" cy="179"/>
              </a:xfrm>
              <a:custGeom>
                <a:avLst/>
                <a:gdLst>
                  <a:gd name="T0" fmla="*/ 0 w 65"/>
                  <a:gd name="T1" fmla="*/ 0 h 39"/>
                  <a:gd name="T2" fmla="*/ 2147483647 w 65"/>
                  <a:gd name="T3" fmla="*/ 2147483647 h 39"/>
                  <a:gd name="T4" fmla="*/ 2147483647 w 65"/>
                  <a:gd name="T5" fmla="*/ 2147483647 h 39"/>
                  <a:gd name="T6" fmla="*/ 2147483647 w 65"/>
                  <a:gd name="T7" fmla="*/ 2147483647 h 39"/>
                  <a:gd name="T8" fmla="*/ 2147483647 w 65"/>
                  <a:gd name="T9" fmla="*/ 2147483647 h 39"/>
                  <a:gd name="T10" fmla="*/ 2147483647 w 65"/>
                  <a:gd name="T11" fmla="*/ 2147483647 h 39"/>
                  <a:gd name="T12" fmla="*/ 2147483647 w 65"/>
                  <a:gd name="T13" fmla="*/ 2147483647 h 39"/>
                  <a:gd name="T14" fmla="*/ 0 w 65"/>
                  <a:gd name="T15" fmla="*/ 0 h 3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5"/>
                  <a:gd name="T25" fmla="*/ 0 h 39"/>
                  <a:gd name="T26" fmla="*/ 65 w 65"/>
                  <a:gd name="T27" fmla="*/ 39 h 3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5" h="39">
                    <a:moveTo>
                      <a:pt x="0" y="0"/>
                    </a:moveTo>
                    <a:lnTo>
                      <a:pt x="8" y="29"/>
                    </a:lnTo>
                    <a:lnTo>
                      <a:pt x="24" y="39"/>
                    </a:lnTo>
                    <a:lnTo>
                      <a:pt x="44" y="38"/>
                    </a:lnTo>
                    <a:lnTo>
                      <a:pt x="47" y="26"/>
                    </a:lnTo>
                    <a:lnTo>
                      <a:pt x="65" y="18"/>
                    </a:lnTo>
                    <a:lnTo>
                      <a:pt x="45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EDD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7" name="Freeform 2095"/>
              <p:cNvSpPr>
                <a:spLocks/>
              </p:cNvSpPr>
              <p:nvPr/>
            </p:nvSpPr>
            <p:spPr bwMode="auto">
              <a:xfrm>
                <a:off x="3578" y="3236"/>
                <a:ext cx="297" cy="179"/>
              </a:xfrm>
              <a:custGeom>
                <a:avLst/>
                <a:gdLst>
                  <a:gd name="T0" fmla="*/ 0 w 65"/>
                  <a:gd name="T1" fmla="*/ 0 h 39"/>
                  <a:gd name="T2" fmla="*/ 2147483647 w 65"/>
                  <a:gd name="T3" fmla="*/ 2147483647 h 39"/>
                  <a:gd name="T4" fmla="*/ 2147483647 w 65"/>
                  <a:gd name="T5" fmla="*/ 2147483647 h 39"/>
                  <a:gd name="T6" fmla="*/ 2147483647 w 65"/>
                  <a:gd name="T7" fmla="*/ 2147483647 h 39"/>
                  <a:gd name="T8" fmla="*/ 2147483647 w 65"/>
                  <a:gd name="T9" fmla="*/ 2147483647 h 39"/>
                  <a:gd name="T10" fmla="*/ 2147483647 w 65"/>
                  <a:gd name="T11" fmla="*/ 2147483647 h 39"/>
                  <a:gd name="T12" fmla="*/ 2147483647 w 65"/>
                  <a:gd name="T13" fmla="*/ 2147483647 h 39"/>
                  <a:gd name="T14" fmla="*/ 0 w 65"/>
                  <a:gd name="T15" fmla="*/ 0 h 3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5"/>
                  <a:gd name="T25" fmla="*/ 0 h 39"/>
                  <a:gd name="T26" fmla="*/ 65 w 65"/>
                  <a:gd name="T27" fmla="*/ 39 h 3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5" h="39">
                    <a:moveTo>
                      <a:pt x="0" y="0"/>
                    </a:moveTo>
                    <a:lnTo>
                      <a:pt x="8" y="29"/>
                    </a:lnTo>
                    <a:lnTo>
                      <a:pt x="24" y="39"/>
                    </a:lnTo>
                    <a:lnTo>
                      <a:pt x="44" y="38"/>
                    </a:lnTo>
                    <a:lnTo>
                      <a:pt x="47" y="26"/>
                    </a:lnTo>
                    <a:lnTo>
                      <a:pt x="65" y="18"/>
                    </a:lnTo>
                    <a:lnTo>
                      <a:pt x="45" y="5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8" name="Freeform 2096"/>
              <p:cNvSpPr>
                <a:spLocks/>
              </p:cNvSpPr>
              <p:nvPr/>
            </p:nvSpPr>
            <p:spPr bwMode="auto">
              <a:xfrm>
                <a:off x="3102" y="3222"/>
                <a:ext cx="293" cy="206"/>
              </a:xfrm>
              <a:custGeom>
                <a:avLst/>
                <a:gdLst>
                  <a:gd name="T0" fmla="*/ 0 w 64"/>
                  <a:gd name="T1" fmla="*/ 2147483647 h 45"/>
                  <a:gd name="T2" fmla="*/ 2147483647 w 64"/>
                  <a:gd name="T3" fmla="*/ 2147483647 h 45"/>
                  <a:gd name="T4" fmla="*/ 2147483647 w 64"/>
                  <a:gd name="T5" fmla="*/ 0 h 45"/>
                  <a:gd name="T6" fmla="*/ 2147483647 w 64"/>
                  <a:gd name="T7" fmla="*/ 2147483647 h 45"/>
                  <a:gd name="T8" fmla="*/ 2147483647 w 64"/>
                  <a:gd name="T9" fmla="*/ 2147483647 h 45"/>
                  <a:gd name="T10" fmla="*/ 2147483647 w 64"/>
                  <a:gd name="T11" fmla="*/ 2147483647 h 45"/>
                  <a:gd name="T12" fmla="*/ 0 w 64"/>
                  <a:gd name="T13" fmla="*/ 2147483647 h 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45"/>
                  <a:gd name="T23" fmla="*/ 64 w 64"/>
                  <a:gd name="T24" fmla="*/ 45 h 4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45">
                    <a:moveTo>
                      <a:pt x="0" y="21"/>
                    </a:moveTo>
                    <a:lnTo>
                      <a:pt x="21" y="9"/>
                    </a:lnTo>
                    <a:lnTo>
                      <a:pt x="50" y="0"/>
                    </a:lnTo>
                    <a:lnTo>
                      <a:pt x="64" y="26"/>
                    </a:lnTo>
                    <a:lnTo>
                      <a:pt x="63" y="39"/>
                    </a:lnTo>
                    <a:lnTo>
                      <a:pt x="35" y="4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B5D7E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9" name="Freeform 2097"/>
              <p:cNvSpPr>
                <a:spLocks/>
              </p:cNvSpPr>
              <p:nvPr/>
            </p:nvSpPr>
            <p:spPr bwMode="auto">
              <a:xfrm>
                <a:off x="3102" y="3222"/>
                <a:ext cx="293" cy="206"/>
              </a:xfrm>
              <a:custGeom>
                <a:avLst/>
                <a:gdLst>
                  <a:gd name="T0" fmla="*/ 0 w 64"/>
                  <a:gd name="T1" fmla="*/ 2147483647 h 45"/>
                  <a:gd name="T2" fmla="*/ 2147483647 w 64"/>
                  <a:gd name="T3" fmla="*/ 2147483647 h 45"/>
                  <a:gd name="T4" fmla="*/ 2147483647 w 64"/>
                  <a:gd name="T5" fmla="*/ 0 h 45"/>
                  <a:gd name="T6" fmla="*/ 2147483647 w 64"/>
                  <a:gd name="T7" fmla="*/ 2147483647 h 45"/>
                  <a:gd name="T8" fmla="*/ 2147483647 w 64"/>
                  <a:gd name="T9" fmla="*/ 2147483647 h 45"/>
                  <a:gd name="T10" fmla="*/ 2147483647 w 64"/>
                  <a:gd name="T11" fmla="*/ 2147483647 h 45"/>
                  <a:gd name="T12" fmla="*/ 0 w 64"/>
                  <a:gd name="T13" fmla="*/ 2147483647 h 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45"/>
                  <a:gd name="T23" fmla="*/ 64 w 64"/>
                  <a:gd name="T24" fmla="*/ 45 h 4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45">
                    <a:moveTo>
                      <a:pt x="0" y="21"/>
                    </a:moveTo>
                    <a:lnTo>
                      <a:pt x="21" y="9"/>
                    </a:lnTo>
                    <a:lnTo>
                      <a:pt x="50" y="0"/>
                    </a:lnTo>
                    <a:lnTo>
                      <a:pt x="64" y="26"/>
                    </a:lnTo>
                    <a:lnTo>
                      <a:pt x="63" y="39"/>
                    </a:lnTo>
                    <a:lnTo>
                      <a:pt x="35" y="45"/>
                    </a:lnTo>
                    <a:lnTo>
                      <a:pt x="0" y="21"/>
                    </a:lnTo>
                    <a:close/>
                  </a:path>
                </a:pathLst>
              </a:custGeom>
              <a:noFill/>
              <a:ln w="0">
                <a:solidFill>
                  <a:srgbClr val="1F8F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40" name="Freeform 2098"/>
              <p:cNvSpPr>
                <a:spLocks/>
              </p:cNvSpPr>
              <p:nvPr/>
            </p:nvSpPr>
            <p:spPr bwMode="auto">
              <a:xfrm>
                <a:off x="3349" y="3190"/>
                <a:ext cx="270" cy="293"/>
              </a:xfrm>
              <a:custGeom>
                <a:avLst/>
                <a:gdLst>
                  <a:gd name="T0" fmla="*/ 2147483647 w 59"/>
                  <a:gd name="T1" fmla="*/ 2147483647 h 64"/>
                  <a:gd name="T2" fmla="*/ 2147483647 w 59"/>
                  <a:gd name="T3" fmla="*/ 2147483647 h 64"/>
                  <a:gd name="T4" fmla="*/ 0 w 59"/>
                  <a:gd name="T5" fmla="*/ 2147483647 h 64"/>
                  <a:gd name="T6" fmla="*/ 2147483647 w 59"/>
                  <a:gd name="T7" fmla="*/ 0 h 64"/>
                  <a:gd name="T8" fmla="*/ 2147483647 w 59"/>
                  <a:gd name="T9" fmla="*/ 2147483647 h 64"/>
                  <a:gd name="T10" fmla="*/ 2147483647 w 59"/>
                  <a:gd name="T11" fmla="*/ 2147483647 h 64"/>
                  <a:gd name="T12" fmla="*/ 2147483647 w 59"/>
                  <a:gd name="T13" fmla="*/ 2147483647 h 6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9"/>
                  <a:gd name="T22" fmla="*/ 0 h 64"/>
                  <a:gd name="T23" fmla="*/ 59 w 59"/>
                  <a:gd name="T24" fmla="*/ 64 h 6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9" h="64">
                    <a:moveTo>
                      <a:pt x="8" y="46"/>
                    </a:moveTo>
                    <a:lnTo>
                      <a:pt x="10" y="33"/>
                    </a:lnTo>
                    <a:lnTo>
                      <a:pt x="0" y="16"/>
                    </a:lnTo>
                    <a:lnTo>
                      <a:pt x="47" y="0"/>
                    </a:lnTo>
                    <a:lnTo>
                      <a:pt x="59" y="42"/>
                    </a:lnTo>
                    <a:lnTo>
                      <a:pt x="43" y="64"/>
                    </a:lnTo>
                    <a:lnTo>
                      <a:pt x="8" y="46"/>
                    </a:lnTo>
                    <a:close/>
                  </a:path>
                </a:pathLst>
              </a:custGeom>
              <a:solidFill>
                <a:srgbClr val="D6B6D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41" name="Freeform 2099"/>
              <p:cNvSpPr>
                <a:spLocks/>
              </p:cNvSpPr>
              <p:nvPr/>
            </p:nvSpPr>
            <p:spPr bwMode="auto">
              <a:xfrm>
                <a:off x="3349" y="3190"/>
                <a:ext cx="270" cy="293"/>
              </a:xfrm>
              <a:custGeom>
                <a:avLst/>
                <a:gdLst>
                  <a:gd name="T0" fmla="*/ 2147483647 w 59"/>
                  <a:gd name="T1" fmla="*/ 2147483647 h 64"/>
                  <a:gd name="T2" fmla="*/ 2147483647 w 59"/>
                  <a:gd name="T3" fmla="*/ 2147483647 h 64"/>
                  <a:gd name="T4" fmla="*/ 0 w 59"/>
                  <a:gd name="T5" fmla="*/ 2147483647 h 64"/>
                  <a:gd name="T6" fmla="*/ 2147483647 w 59"/>
                  <a:gd name="T7" fmla="*/ 0 h 64"/>
                  <a:gd name="T8" fmla="*/ 2147483647 w 59"/>
                  <a:gd name="T9" fmla="*/ 2147483647 h 64"/>
                  <a:gd name="T10" fmla="*/ 2147483647 w 59"/>
                  <a:gd name="T11" fmla="*/ 2147483647 h 64"/>
                  <a:gd name="T12" fmla="*/ 2147483647 w 59"/>
                  <a:gd name="T13" fmla="*/ 2147483647 h 6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9"/>
                  <a:gd name="T22" fmla="*/ 0 h 64"/>
                  <a:gd name="T23" fmla="*/ 59 w 59"/>
                  <a:gd name="T24" fmla="*/ 64 h 6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9" h="64">
                    <a:moveTo>
                      <a:pt x="8" y="46"/>
                    </a:moveTo>
                    <a:lnTo>
                      <a:pt x="10" y="33"/>
                    </a:lnTo>
                    <a:lnTo>
                      <a:pt x="0" y="16"/>
                    </a:lnTo>
                    <a:lnTo>
                      <a:pt x="47" y="0"/>
                    </a:lnTo>
                    <a:lnTo>
                      <a:pt x="59" y="42"/>
                    </a:lnTo>
                    <a:lnTo>
                      <a:pt x="43" y="64"/>
                    </a:lnTo>
                    <a:lnTo>
                      <a:pt x="8" y="46"/>
                    </a:lnTo>
                    <a:close/>
                  </a:path>
                </a:pathLst>
              </a:custGeom>
              <a:noFill/>
              <a:ln w="0">
                <a:solidFill>
                  <a:srgbClr val="1F8F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42" name="Freeform 2100"/>
              <p:cNvSpPr>
                <a:spLocks/>
              </p:cNvSpPr>
              <p:nvPr/>
            </p:nvSpPr>
            <p:spPr bwMode="auto">
              <a:xfrm>
                <a:off x="3289" y="3039"/>
                <a:ext cx="275" cy="225"/>
              </a:xfrm>
              <a:custGeom>
                <a:avLst/>
                <a:gdLst>
                  <a:gd name="T0" fmla="*/ 0 w 60"/>
                  <a:gd name="T1" fmla="*/ 2147483647 h 49"/>
                  <a:gd name="T2" fmla="*/ 2147483647 w 60"/>
                  <a:gd name="T3" fmla="*/ 2147483647 h 49"/>
                  <a:gd name="T4" fmla="*/ 2147483647 w 60"/>
                  <a:gd name="T5" fmla="*/ 2147483647 h 49"/>
                  <a:gd name="T6" fmla="*/ 2147483647 w 60"/>
                  <a:gd name="T7" fmla="*/ 2147483647 h 49"/>
                  <a:gd name="T8" fmla="*/ 2147483647 w 60"/>
                  <a:gd name="T9" fmla="*/ 0 h 49"/>
                  <a:gd name="T10" fmla="*/ 2147483647 w 60"/>
                  <a:gd name="T11" fmla="*/ 2147483647 h 49"/>
                  <a:gd name="T12" fmla="*/ 2147483647 w 60"/>
                  <a:gd name="T13" fmla="*/ 2147483647 h 49"/>
                  <a:gd name="T14" fmla="*/ 2147483647 w 60"/>
                  <a:gd name="T15" fmla="*/ 2147483647 h 49"/>
                  <a:gd name="T16" fmla="*/ 0 w 60"/>
                  <a:gd name="T17" fmla="*/ 2147483647 h 4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0"/>
                  <a:gd name="T28" fmla="*/ 0 h 49"/>
                  <a:gd name="T29" fmla="*/ 60 w 60"/>
                  <a:gd name="T30" fmla="*/ 49 h 4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0" h="49">
                    <a:moveTo>
                      <a:pt x="0" y="40"/>
                    </a:moveTo>
                    <a:lnTo>
                      <a:pt x="2" y="28"/>
                    </a:lnTo>
                    <a:lnTo>
                      <a:pt x="10" y="10"/>
                    </a:lnTo>
                    <a:lnTo>
                      <a:pt x="18" y="15"/>
                    </a:lnTo>
                    <a:lnTo>
                      <a:pt x="36" y="0"/>
                    </a:lnTo>
                    <a:lnTo>
                      <a:pt x="53" y="3"/>
                    </a:lnTo>
                    <a:lnTo>
                      <a:pt x="60" y="33"/>
                    </a:lnTo>
                    <a:lnTo>
                      <a:pt x="14" y="49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88B3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43" name="Freeform 2101"/>
              <p:cNvSpPr>
                <a:spLocks/>
              </p:cNvSpPr>
              <p:nvPr/>
            </p:nvSpPr>
            <p:spPr bwMode="auto">
              <a:xfrm>
                <a:off x="3289" y="3039"/>
                <a:ext cx="275" cy="225"/>
              </a:xfrm>
              <a:custGeom>
                <a:avLst/>
                <a:gdLst>
                  <a:gd name="T0" fmla="*/ 0 w 60"/>
                  <a:gd name="T1" fmla="*/ 2147483647 h 49"/>
                  <a:gd name="T2" fmla="*/ 2147483647 w 60"/>
                  <a:gd name="T3" fmla="*/ 2147483647 h 49"/>
                  <a:gd name="T4" fmla="*/ 2147483647 w 60"/>
                  <a:gd name="T5" fmla="*/ 2147483647 h 49"/>
                  <a:gd name="T6" fmla="*/ 2147483647 w 60"/>
                  <a:gd name="T7" fmla="*/ 2147483647 h 49"/>
                  <a:gd name="T8" fmla="*/ 2147483647 w 60"/>
                  <a:gd name="T9" fmla="*/ 0 h 49"/>
                  <a:gd name="T10" fmla="*/ 2147483647 w 60"/>
                  <a:gd name="T11" fmla="*/ 2147483647 h 49"/>
                  <a:gd name="T12" fmla="*/ 2147483647 w 60"/>
                  <a:gd name="T13" fmla="*/ 2147483647 h 49"/>
                  <a:gd name="T14" fmla="*/ 2147483647 w 60"/>
                  <a:gd name="T15" fmla="*/ 2147483647 h 49"/>
                  <a:gd name="T16" fmla="*/ 0 w 60"/>
                  <a:gd name="T17" fmla="*/ 2147483647 h 4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0"/>
                  <a:gd name="T28" fmla="*/ 0 h 49"/>
                  <a:gd name="T29" fmla="*/ 60 w 60"/>
                  <a:gd name="T30" fmla="*/ 49 h 4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0" h="49">
                    <a:moveTo>
                      <a:pt x="0" y="40"/>
                    </a:moveTo>
                    <a:lnTo>
                      <a:pt x="2" y="28"/>
                    </a:lnTo>
                    <a:lnTo>
                      <a:pt x="10" y="10"/>
                    </a:lnTo>
                    <a:lnTo>
                      <a:pt x="18" y="15"/>
                    </a:lnTo>
                    <a:lnTo>
                      <a:pt x="36" y="0"/>
                    </a:lnTo>
                    <a:lnTo>
                      <a:pt x="53" y="3"/>
                    </a:lnTo>
                    <a:lnTo>
                      <a:pt x="60" y="33"/>
                    </a:lnTo>
                    <a:lnTo>
                      <a:pt x="14" y="49"/>
                    </a:lnTo>
                    <a:lnTo>
                      <a:pt x="0" y="40"/>
                    </a:lnTo>
                    <a:close/>
                  </a:path>
                </a:pathLst>
              </a:custGeom>
              <a:noFill/>
              <a:ln w="0">
                <a:solidFill>
                  <a:srgbClr val="1F8F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44" name="Freeform 2102"/>
              <p:cNvSpPr>
                <a:spLocks/>
              </p:cNvSpPr>
              <p:nvPr/>
            </p:nvSpPr>
            <p:spPr bwMode="auto">
              <a:xfrm>
                <a:off x="3395" y="2719"/>
                <a:ext cx="196" cy="101"/>
              </a:xfrm>
              <a:custGeom>
                <a:avLst/>
                <a:gdLst>
                  <a:gd name="T0" fmla="*/ 0 w 43"/>
                  <a:gd name="T1" fmla="*/ 2147483647 h 22"/>
                  <a:gd name="T2" fmla="*/ 0 w 43"/>
                  <a:gd name="T3" fmla="*/ 2147483647 h 22"/>
                  <a:gd name="T4" fmla="*/ 2147483647 w 43"/>
                  <a:gd name="T5" fmla="*/ 0 h 22"/>
                  <a:gd name="T6" fmla="*/ 2147483647 w 43"/>
                  <a:gd name="T7" fmla="*/ 2147483647 h 22"/>
                  <a:gd name="T8" fmla="*/ 2147483647 w 43"/>
                  <a:gd name="T9" fmla="*/ 2147483647 h 22"/>
                  <a:gd name="T10" fmla="*/ 2147483647 w 43"/>
                  <a:gd name="T11" fmla="*/ 2147483647 h 22"/>
                  <a:gd name="T12" fmla="*/ 2147483647 w 43"/>
                  <a:gd name="T13" fmla="*/ 2147483647 h 22"/>
                  <a:gd name="T14" fmla="*/ 2147483647 w 43"/>
                  <a:gd name="T15" fmla="*/ 2147483647 h 22"/>
                  <a:gd name="T16" fmla="*/ 0 w 43"/>
                  <a:gd name="T17" fmla="*/ 2147483647 h 2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3"/>
                  <a:gd name="T28" fmla="*/ 0 h 22"/>
                  <a:gd name="T29" fmla="*/ 43 w 43"/>
                  <a:gd name="T30" fmla="*/ 22 h 2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3" h="22">
                    <a:moveTo>
                      <a:pt x="0" y="13"/>
                    </a:moveTo>
                    <a:lnTo>
                      <a:pt x="0" y="8"/>
                    </a:lnTo>
                    <a:lnTo>
                      <a:pt x="22" y="0"/>
                    </a:lnTo>
                    <a:lnTo>
                      <a:pt x="36" y="2"/>
                    </a:lnTo>
                    <a:lnTo>
                      <a:pt x="43" y="12"/>
                    </a:lnTo>
                    <a:lnTo>
                      <a:pt x="32" y="20"/>
                    </a:lnTo>
                    <a:lnTo>
                      <a:pt x="20" y="22"/>
                    </a:lnTo>
                    <a:lnTo>
                      <a:pt x="10" y="18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6CB8C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45" name="Freeform 2103"/>
              <p:cNvSpPr>
                <a:spLocks/>
              </p:cNvSpPr>
              <p:nvPr/>
            </p:nvSpPr>
            <p:spPr bwMode="auto">
              <a:xfrm>
                <a:off x="3395" y="2719"/>
                <a:ext cx="196" cy="101"/>
              </a:xfrm>
              <a:custGeom>
                <a:avLst/>
                <a:gdLst>
                  <a:gd name="T0" fmla="*/ 0 w 43"/>
                  <a:gd name="T1" fmla="*/ 2147483647 h 22"/>
                  <a:gd name="T2" fmla="*/ 0 w 43"/>
                  <a:gd name="T3" fmla="*/ 2147483647 h 22"/>
                  <a:gd name="T4" fmla="*/ 2147483647 w 43"/>
                  <a:gd name="T5" fmla="*/ 0 h 22"/>
                  <a:gd name="T6" fmla="*/ 2147483647 w 43"/>
                  <a:gd name="T7" fmla="*/ 2147483647 h 22"/>
                  <a:gd name="T8" fmla="*/ 2147483647 w 43"/>
                  <a:gd name="T9" fmla="*/ 2147483647 h 22"/>
                  <a:gd name="T10" fmla="*/ 2147483647 w 43"/>
                  <a:gd name="T11" fmla="*/ 2147483647 h 22"/>
                  <a:gd name="T12" fmla="*/ 2147483647 w 43"/>
                  <a:gd name="T13" fmla="*/ 2147483647 h 22"/>
                  <a:gd name="T14" fmla="*/ 2147483647 w 43"/>
                  <a:gd name="T15" fmla="*/ 2147483647 h 22"/>
                  <a:gd name="T16" fmla="*/ 0 w 43"/>
                  <a:gd name="T17" fmla="*/ 2147483647 h 2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3"/>
                  <a:gd name="T28" fmla="*/ 0 h 22"/>
                  <a:gd name="T29" fmla="*/ 43 w 43"/>
                  <a:gd name="T30" fmla="*/ 22 h 2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3" h="22">
                    <a:moveTo>
                      <a:pt x="0" y="13"/>
                    </a:moveTo>
                    <a:lnTo>
                      <a:pt x="0" y="8"/>
                    </a:lnTo>
                    <a:lnTo>
                      <a:pt x="22" y="0"/>
                    </a:lnTo>
                    <a:lnTo>
                      <a:pt x="36" y="2"/>
                    </a:lnTo>
                    <a:lnTo>
                      <a:pt x="43" y="12"/>
                    </a:lnTo>
                    <a:lnTo>
                      <a:pt x="32" y="20"/>
                    </a:lnTo>
                    <a:lnTo>
                      <a:pt x="20" y="22"/>
                    </a:lnTo>
                    <a:lnTo>
                      <a:pt x="10" y="18"/>
                    </a:lnTo>
                    <a:lnTo>
                      <a:pt x="0" y="13"/>
                    </a:lnTo>
                    <a:close/>
                  </a:path>
                </a:pathLst>
              </a:custGeom>
              <a:noFill/>
              <a:ln w="0">
                <a:solidFill>
                  <a:srgbClr val="1F8F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46" name="Freeform 2104"/>
              <p:cNvSpPr>
                <a:spLocks/>
              </p:cNvSpPr>
              <p:nvPr/>
            </p:nvSpPr>
            <p:spPr bwMode="auto">
              <a:xfrm>
                <a:off x="2534" y="1410"/>
                <a:ext cx="920" cy="1153"/>
              </a:xfrm>
              <a:custGeom>
                <a:avLst/>
                <a:gdLst>
                  <a:gd name="T0" fmla="*/ 2147483647 w 201"/>
                  <a:gd name="T1" fmla="*/ 2147483647 h 252"/>
                  <a:gd name="T2" fmla="*/ 2147483647 w 201"/>
                  <a:gd name="T3" fmla="*/ 2147483647 h 252"/>
                  <a:gd name="T4" fmla="*/ 2147483647 w 201"/>
                  <a:gd name="T5" fmla="*/ 2147483647 h 252"/>
                  <a:gd name="T6" fmla="*/ 2147483647 w 201"/>
                  <a:gd name="T7" fmla="*/ 0 h 252"/>
                  <a:gd name="T8" fmla="*/ 2147483647 w 201"/>
                  <a:gd name="T9" fmla="*/ 2147483647 h 252"/>
                  <a:gd name="T10" fmla="*/ 2147483647 w 201"/>
                  <a:gd name="T11" fmla="*/ 2147483647 h 252"/>
                  <a:gd name="T12" fmla="*/ 2147483647 w 201"/>
                  <a:gd name="T13" fmla="*/ 2147483647 h 252"/>
                  <a:gd name="T14" fmla="*/ 2147483647 w 201"/>
                  <a:gd name="T15" fmla="*/ 2147483647 h 252"/>
                  <a:gd name="T16" fmla="*/ 0 w 201"/>
                  <a:gd name="T17" fmla="*/ 2147483647 h 252"/>
                  <a:gd name="T18" fmla="*/ 2147483647 w 201"/>
                  <a:gd name="T19" fmla="*/ 2147483647 h 252"/>
                  <a:gd name="T20" fmla="*/ 2147483647 w 201"/>
                  <a:gd name="T21" fmla="*/ 2147483647 h 252"/>
                  <a:gd name="T22" fmla="*/ 2147483647 w 201"/>
                  <a:gd name="T23" fmla="*/ 2147483647 h 252"/>
                  <a:gd name="T24" fmla="*/ 2147483647 w 201"/>
                  <a:gd name="T25" fmla="*/ 2147483647 h 252"/>
                  <a:gd name="T26" fmla="*/ 2147483647 w 201"/>
                  <a:gd name="T27" fmla="*/ 2147483647 h 252"/>
                  <a:gd name="T28" fmla="*/ 2147483647 w 201"/>
                  <a:gd name="T29" fmla="*/ 2147483647 h 252"/>
                  <a:gd name="T30" fmla="*/ 2147483647 w 201"/>
                  <a:gd name="T31" fmla="*/ 2147483647 h 252"/>
                  <a:gd name="T32" fmla="*/ 2147483647 w 201"/>
                  <a:gd name="T33" fmla="*/ 2147483647 h 252"/>
                  <a:gd name="T34" fmla="*/ 2147483647 w 201"/>
                  <a:gd name="T35" fmla="*/ 2147483647 h 252"/>
                  <a:gd name="T36" fmla="*/ 2147483647 w 201"/>
                  <a:gd name="T37" fmla="*/ 2147483647 h 252"/>
                  <a:gd name="T38" fmla="*/ 2147483647 w 201"/>
                  <a:gd name="T39" fmla="*/ 2147483647 h 252"/>
                  <a:gd name="T40" fmla="*/ 2147483647 w 201"/>
                  <a:gd name="T41" fmla="*/ 2147483647 h 252"/>
                  <a:gd name="T42" fmla="*/ 2147483647 w 201"/>
                  <a:gd name="T43" fmla="*/ 2147483647 h 252"/>
                  <a:gd name="T44" fmla="*/ 2147483647 w 201"/>
                  <a:gd name="T45" fmla="*/ 2147483647 h 252"/>
                  <a:gd name="T46" fmla="*/ 2147483647 w 201"/>
                  <a:gd name="T47" fmla="*/ 2147483647 h 252"/>
                  <a:gd name="T48" fmla="*/ 2147483647 w 201"/>
                  <a:gd name="T49" fmla="*/ 2147483647 h 252"/>
                  <a:gd name="T50" fmla="*/ 2147483647 w 201"/>
                  <a:gd name="T51" fmla="*/ 2147483647 h 252"/>
                  <a:gd name="T52" fmla="*/ 2147483647 w 201"/>
                  <a:gd name="T53" fmla="*/ 2147483647 h 252"/>
                  <a:gd name="T54" fmla="*/ 2147483647 w 201"/>
                  <a:gd name="T55" fmla="*/ 2147483647 h 252"/>
                  <a:gd name="T56" fmla="*/ 2147483647 w 201"/>
                  <a:gd name="T57" fmla="*/ 2147483647 h 252"/>
                  <a:gd name="T58" fmla="*/ 2147483647 w 201"/>
                  <a:gd name="T59" fmla="*/ 2147483647 h 252"/>
                  <a:gd name="T60" fmla="*/ 2147483647 w 201"/>
                  <a:gd name="T61" fmla="*/ 2147483647 h 252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201"/>
                  <a:gd name="T94" fmla="*/ 0 h 252"/>
                  <a:gd name="T95" fmla="*/ 201 w 201"/>
                  <a:gd name="T96" fmla="*/ 252 h 252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201" h="252">
                    <a:moveTo>
                      <a:pt x="123" y="20"/>
                    </a:moveTo>
                    <a:lnTo>
                      <a:pt x="82" y="17"/>
                    </a:lnTo>
                    <a:lnTo>
                      <a:pt x="78" y="1"/>
                    </a:lnTo>
                    <a:lnTo>
                      <a:pt x="57" y="0"/>
                    </a:lnTo>
                    <a:lnTo>
                      <a:pt x="55" y="14"/>
                    </a:lnTo>
                    <a:lnTo>
                      <a:pt x="33" y="13"/>
                    </a:lnTo>
                    <a:lnTo>
                      <a:pt x="30" y="27"/>
                    </a:lnTo>
                    <a:lnTo>
                      <a:pt x="5" y="27"/>
                    </a:lnTo>
                    <a:lnTo>
                      <a:pt x="0" y="69"/>
                    </a:lnTo>
                    <a:lnTo>
                      <a:pt x="19" y="71"/>
                    </a:lnTo>
                    <a:lnTo>
                      <a:pt x="20" y="86"/>
                    </a:lnTo>
                    <a:lnTo>
                      <a:pt x="34" y="87"/>
                    </a:lnTo>
                    <a:lnTo>
                      <a:pt x="34" y="107"/>
                    </a:lnTo>
                    <a:lnTo>
                      <a:pt x="70" y="112"/>
                    </a:lnTo>
                    <a:lnTo>
                      <a:pt x="80" y="93"/>
                    </a:lnTo>
                    <a:lnTo>
                      <a:pt x="94" y="98"/>
                    </a:lnTo>
                    <a:lnTo>
                      <a:pt x="89" y="154"/>
                    </a:lnTo>
                    <a:lnTo>
                      <a:pt x="67" y="160"/>
                    </a:lnTo>
                    <a:lnTo>
                      <a:pt x="61" y="219"/>
                    </a:lnTo>
                    <a:lnTo>
                      <a:pt x="76" y="218"/>
                    </a:lnTo>
                    <a:lnTo>
                      <a:pt x="83" y="224"/>
                    </a:lnTo>
                    <a:lnTo>
                      <a:pt x="84" y="244"/>
                    </a:lnTo>
                    <a:lnTo>
                      <a:pt x="134" y="252"/>
                    </a:lnTo>
                    <a:lnTo>
                      <a:pt x="136" y="232"/>
                    </a:lnTo>
                    <a:lnTo>
                      <a:pt x="154" y="229"/>
                    </a:lnTo>
                    <a:lnTo>
                      <a:pt x="181" y="211"/>
                    </a:lnTo>
                    <a:lnTo>
                      <a:pt x="201" y="205"/>
                    </a:lnTo>
                    <a:lnTo>
                      <a:pt x="190" y="185"/>
                    </a:lnTo>
                    <a:lnTo>
                      <a:pt x="172" y="187"/>
                    </a:lnTo>
                    <a:lnTo>
                      <a:pt x="153" y="153"/>
                    </a:lnTo>
                    <a:lnTo>
                      <a:pt x="123" y="20"/>
                    </a:lnTo>
                    <a:close/>
                  </a:path>
                </a:pathLst>
              </a:custGeom>
              <a:solidFill>
                <a:srgbClr val="DBEDD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47" name="Freeform 2105"/>
              <p:cNvSpPr>
                <a:spLocks/>
              </p:cNvSpPr>
              <p:nvPr/>
            </p:nvSpPr>
            <p:spPr bwMode="auto">
              <a:xfrm>
                <a:off x="2534" y="1410"/>
                <a:ext cx="920" cy="1153"/>
              </a:xfrm>
              <a:custGeom>
                <a:avLst/>
                <a:gdLst>
                  <a:gd name="T0" fmla="*/ 2147483647 w 201"/>
                  <a:gd name="T1" fmla="*/ 2147483647 h 252"/>
                  <a:gd name="T2" fmla="*/ 2147483647 w 201"/>
                  <a:gd name="T3" fmla="*/ 2147483647 h 252"/>
                  <a:gd name="T4" fmla="*/ 2147483647 w 201"/>
                  <a:gd name="T5" fmla="*/ 2147483647 h 252"/>
                  <a:gd name="T6" fmla="*/ 2147483647 w 201"/>
                  <a:gd name="T7" fmla="*/ 0 h 252"/>
                  <a:gd name="T8" fmla="*/ 2147483647 w 201"/>
                  <a:gd name="T9" fmla="*/ 2147483647 h 252"/>
                  <a:gd name="T10" fmla="*/ 2147483647 w 201"/>
                  <a:gd name="T11" fmla="*/ 2147483647 h 252"/>
                  <a:gd name="T12" fmla="*/ 2147483647 w 201"/>
                  <a:gd name="T13" fmla="*/ 2147483647 h 252"/>
                  <a:gd name="T14" fmla="*/ 2147483647 w 201"/>
                  <a:gd name="T15" fmla="*/ 2147483647 h 252"/>
                  <a:gd name="T16" fmla="*/ 0 w 201"/>
                  <a:gd name="T17" fmla="*/ 2147483647 h 252"/>
                  <a:gd name="T18" fmla="*/ 2147483647 w 201"/>
                  <a:gd name="T19" fmla="*/ 2147483647 h 252"/>
                  <a:gd name="T20" fmla="*/ 2147483647 w 201"/>
                  <a:gd name="T21" fmla="*/ 2147483647 h 252"/>
                  <a:gd name="T22" fmla="*/ 2147483647 w 201"/>
                  <a:gd name="T23" fmla="*/ 2147483647 h 252"/>
                  <a:gd name="T24" fmla="*/ 2147483647 w 201"/>
                  <a:gd name="T25" fmla="*/ 2147483647 h 252"/>
                  <a:gd name="T26" fmla="*/ 2147483647 w 201"/>
                  <a:gd name="T27" fmla="*/ 2147483647 h 252"/>
                  <a:gd name="T28" fmla="*/ 2147483647 w 201"/>
                  <a:gd name="T29" fmla="*/ 2147483647 h 252"/>
                  <a:gd name="T30" fmla="*/ 2147483647 w 201"/>
                  <a:gd name="T31" fmla="*/ 2147483647 h 252"/>
                  <a:gd name="T32" fmla="*/ 2147483647 w 201"/>
                  <a:gd name="T33" fmla="*/ 2147483647 h 252"/>
                  <a:gd name="T34" fmla="*/ 2147483647 w 201"/>
                  <a:gd name="T35" fmla="*/ 2147483647 h 252"/>
                  <a:gd name="T36" fmla="*/ 2147483647 w 201"/>
                  <a:gd name="T37" fmla="*/ 2147483647 h 252"/>
                  <a:gd name="T38" fmla="*/ 2147483647 w 201"/>
                  <a:gd name="T39" fmla="*/ 2147483647 h 252"/>
                  <a:gd name="T40" fmla="*/ 2147483647 w 201"/>
                  <a:gd name="T41" fmla="*/ 2147483647 h 252"/>
                  <a:gd name="T42" fmla="*/ 2147483647 w 201"/>
                  <a:gd name="T43" fmla="*/ 2147483647 h 252"/>
                  <a:gd name="T44" fmla="*/ 2147483647 w 201"/>
                  <a:gd name="T45" fmla="*/ 2147483647 h 252"/>
                  <a:gd name="T46" fmla="*/ 2147483647 w 201"/>
                  <a:gd name="T47" fmla="*/ 2147483647 h 252"/>
                  <a:gd name="T48" fmla="*/ 2147483647 w 201"/>
                  <a:gd name="T49" fmla="*/ 2147483647 h 252"/>
                  <a:gd name="T50" fmla="*/ 2147483647 w 201"/>
                  <a:gd name="T51" fmla="*/ 2147483647 h 252"/>
                  <a:gd name="T52" fmla="*/ 2147483647 w 201"/>
                  <a:gd name="T53" fmla="*/ 2147483647 h 252"/>
                  <a:gd name="T54" fmla="*/ 2147483647 w 201"/>
                  <a:gd name="T55" fmla="*/ 2147483647 h 252"/>
                  <a:gd name="T56" fmla="*/ 2147483647 w 201"/>
                  <a:gd name="T57" fmla="*/ 2147483647 h 252"/>
                  <a:gd name="T58" fmla="*/ 2147483647 w 201"/>
                  <a:gd name="T59" fmla="*/ 2147483647 h 252"/>
                  <a:gd name="T60" fmla="*/ 2147483647 w 201"/>
                  <a:gd name="T61" fmla="*/ 2147483647 h 252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201"/>
                  <a:gd name="T94" fmla="*/ 0 h 252"/>
                  <a:gd name="T95" fmla="*/ 201 w 201"/>
                  <a:gd name="T96" fmla="*/ 252 h 252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201" h="252">
                    <a:moveTo>
                      <a:pt x="123" y="20"/>
                    </a:moveTo>
                    <a:lnTo>
                      <a:pt x="82" y="17"/>
                    </a:lnTo>
                    <a:lnTo>
                      <a:pt x="78" y="1"/>
                    </a:lnTo>
                    <a:lnTo>
                      <a:pt x="57" y="0"/>
                    </a:lnTo>
                    <a:lnTo>
                      <a:pt x="55" y="14"/>
                    </a:lnTo>
                    <a:lnTo>
                      <a:pt x="33" y="13"/>
                    </a:lnTo>
                    <a:lnTo>
                      <a:pt x="30" y="27"/>
                    </a:lnTo>
                    <a:lnTo>
                      <a:pt x="5" y="27"/>
                    </a:lnTo>
                    <a:lnTo>
                      <a:pt x="0" y="69"/>
                    </a:lnTo>
                    <a:lnTo>
                      <a:pt x="19" y="71"/>
                    </a:lnTo>
                    <a:lnTo>
                      <a:pt x="20" y="86"/>
                    </a:lnTo>
                    <a:lnTo>
                      <a:pt x="34" y="87"/>
                    </a:lnTo>
                    <a:lnTo>
                      <a:pt x="34" y="107"/>
                    </a:lnTo>
                    <a:lnTo>
                      <a:pt x="70" y="112"/>
                    </a:lnTo>
                    <a:lnTo>
                      <a:pt x="80" y="93"/>
                    </a:lnTo>
                    <a:lnTo>
                      <a:pt x="94" y="98"/>
                    </a:lnTo>
                    <a:lnTo>
                      <a:pt x="89" y="154"/>
                    </a:lnTo>
                    <a:lnTo>
                      <a:pt x="67" y="160"/>
                    </a:lnTo>
                    <a:lnTo>
                      <a:pt x="61" y="219"/>
                    </a:lnTo>
                    <a:lnTo>
                      <a:pt x="76" y="218"/>
                    </a:lnTo>
                    <a:lnTo>
                      <a:pt x="83" y="224"/>
                    </a:lnTo>
                    <a:lnTo>
                      <a:pt x="84" y="244"/>
                    </a:lnTo>
                    <a:lnTo>
                      <a:pt x="134" y="252"/>
                    </a:lnTo>
                    <a:lnTo>
                      <a:pt x="136" y="232"/>
                    </a:lnTo>
                    <a:lnTo>
                      <a:pt x="154" y="229"/>
                    </a:lnTo>
                    <a:lnTo>
                      <a:pt x="181" y="211"/>
                    </a:lnTo>
                    <a:lnTo>
                      <a:pt x="201" y="205"/>
                    </a:lnTo>
                    <a:lnTo>
                      <a:pt x="190" y="185"/>
                    </a:lnTo>
                    <a:lnTo>
                      <a:pt x="172" y="187"/>
                    </a:lnTo>
                    <a:lnTo>
                      <a:pt x="153" y="153"/>
                    </a:lnTo>
                    <a:lnTo>
                      <a:pt x="123" y="20"/>
                    </a:lnTo>
                    <a:close/>
                  </a:path>
                </a:pathLst>
              </a:custGeom>
              <a:noFill/>
              <a:ln w="0">
                <a:solidFill>
                  <a:srgbClr val="1F8F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48" name="Freeform 2106"/>
              <p:cNvSpPr>
                <a:spLocks/>
              </p:cNvSpPr>
              <p:nvPr/>
            </p:nvSpPr>
            <p:spPr bwMode="auto">
              <a:xfrm>
                <a:off x="3097" y="1405"/>
                <a:ext cx="755" cy="591"/>
              </a:xfrm>
              <a:custGeom>
                <a:avLst/>
                <a:gdLst>
                  <a:gd name="T0" fmla="*/ 2147483647 w 165"/>
                  <a:gd name="T1" fmla="*/ 2147483647 h 129"/>
                  <a:gd name="T2" fmla="*/ 2147483647 w 165"/>
                  <a:gd name="T3" fmla="*/ 0 h 129"/>
                  <a:gd name="T4" fmla="*/ 2147483647 w 165"/>
                  <a:gd name="T5" fmla="*/ 2147483647 h 129"/>
                  <a:gd name="T6" fmla="*/ 2147483647 w 165"/>
                  <a:gd name="T7" fmla="*/ 2147483647 h 129"/>
                  <a:gd name="T8" fmla="*/ 2147483647 w 165"/>
                  <a:gd name="T9" fmla="*/ 2147483647 h 129"/>
                  <a:gd name="T10" fmla="*/ 2147483647 w 165"/>
                  <a:gd name="T11" fmla="*/ 2147483647 h 129"/>
                  <a:gd name="T12" fmla="*/ 2147483647 w 165"/>
                  <a:gd name="T13" fmla="*/ 2147483647 h 129"/>
                  <a:gd name="T14" fmla="*/ 0 w 165"/>
                  <a:gd name="T15" fmla="*/ 2147483647 h 129"/>
                  <a:gd name="T16" fmla="*/ 2147483647 w 165"/>
                  <a:gd name="T17" fmla="*/ 2147483647 h 129"/>
                  <a:gd name="T18" fmla="*/ 2147483647 w 165"/>
                  <a:gd name="T19" fmla="*/ 2147483647 h 129"/>
                  <a:gd name="T20" fmla="*/ 2147483647 w 165"/>
                  <a:gd name="T21" fmla="*/ 2147483647 h 129"/>
                  <a:gd name="T22" fmla="*/ 2147483647 w 165"/>
                  <a:gd name="T23" fmla="*/ 2147483647 h 129"/>
                  <a:gd name="T24" fmla="*/ 2147483647 w 165"/>
                  <a:gd name="T25" fmla="*/ 2147483647 h 129"/>
                  <a:gd name="T26" fmla="*/ 2147483647 w 165"/>
                  <a:gd name="T27" fmla="*/ 2147483647 h 129"/>
                  <a:gd name="T28" fmla="*/ 2147483647 w 165"/>
                  <a:gd name="T29" fmla="*/ 2147483647 h 129"/>
                  <a:gd name="T30" fmla="*/ 2147483647 w 165"/>
                  <a:gd name="T31" fmla="*/ 2147483647 h 12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65"/>
                  <a:gd name="T49" fmla="*/ 0 h 129"/>
                  <a:gd name="T50" fmla="*/ 165 w 165"/>
                  <a:gd name="T51" fmla="*/ 129 h 129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65" h="129">
                    <a:moveTo>
                      <a:pt x="164" y="3"/>
                    </a:moveTo>
                    <a:lnTo>
                      <a:pt x="121" y="0"/>
                    </a:lnTo>
                    <a:lnTo>
                      <a:pt x="118" y="9"/>
                    </a:lnTo>
                    <a:lnTo>
                      <a:pt x="91" y="7"/>
                    </a:lnTo>
                    <a:lnTo>
                      <a:pt x="85" y="18"/>
                    </a:lnTo>
                    <a:lnTo>
                      <a:pt x="26" y="11"/>
                    </a:lnTo>
                    <a:lnTo>
                      <a:pt x="22" y="23"/>
                    </a:lnTo>
                    <a:lnTo>
                      <a:pt x="0" y="22"/>
                    </a:lnTo>
                    <a:lnTo>
                      <a:pt x="22" y="120"/>
                    </a:lnTo>
                    <a:lnTo>
                      <a:pt x="66" y="129"/>
                    </a:lnTo>
                    <a:lnTo>
                      <a:pt x="77" y="124"/>
                    </a:lnTo>
                    <a:lnTo>
                      <a:pt x="74" y="73"/>
                    </a:lnTo>
                    <a:lnTo>
                      <a:pt x="103" y="36"/>
                    </a:lnTo>
                    <a:lnTo>
                      <a:pt x="151" y="35"/>
                    </a:lnTo>
                    <a:lnTo>
                      <a:pt x="165" y="11"/>
                    </a:lnTo>
                    <a:lnTo>
                      <a:pt x="164" y="3"/>
                    </a:lnTo>
                    <a:close/>
                  </a:path>
                </a:pathLst>
              </a:custGeom>
              <a:solidFill>
                <a:srgbClr val="FFC6C2"/>
              </a:solidFill>
              <a:ln w="0">
                <a:solidFill>
                  <a:srgbClr val="1F8F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49" name="Freeform 2107"/>
              <p:cNvSpPr>
                <a:spLocks/>
              </p:cNvSpPr>
              <p:nvPr/>
            </p:nvSpPr>
            <p:spPr bwMode="auto">
              <a:xfrm>
                <a:off x="2918" y="2527"/>
                <a:ext cx="229" cy="201"/>
              </a:xfrm>
              <a:custGeom>
                <a:avLst/>
                <a:gdLst>
                  <a:gd name="T0" fmla="*/ 0 w 50"/>
                  <a:gd name="T1" fmla="*/ 0 h 44"/>
                  <a:gd name="T2" fmla="*/ 2147483647 w 50"/>
                  <a:gd name="T3" fmla="*/ 2147483647 h 44"/>
                  <a:gd name="T4" fmla="*/ 2147483647 w 50"/>
                  <a:gd name="T5" fmla="*/ 2147483647 h 44"/>
                  <a:gd name="T6" fmla="*/ 2147483647 w 50"/>
                  <a:gd name="T7" fmla="*/ 2147483647 h 44"/>
                  <a:gd name="T8" fmla="*/ 2147483647 w 50"/>
                  <a:gd name="T9" fmla="*/ 2147483647 h 44"/>
                  <a:gd name="T10" fmla="*/ 0 w 50"/>
                  <a:gd name="T11" fmla="*/ 0 h 4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0"/>
                  <a:gd name="T19" fmla="*/ 0 h 44"/>
                  <a:gd name="T20" fmla="*/ 50 w 50"/>
                  <a:gd name="T21" fmla="*/ 44 h 4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0" h="44">
                    <a:moveTo>
                      <a:pt x="0" y="0"/>
                    </a:moveTo>
                    <a:lnTo>
                      <a:pt x="1" y="40"/>
                    </a:lnTo>
                    <a:lnTo>
                      <a:pt x="37" y="44"/>
                    </a:lnTo>
                    <a:lnTo>
                      <a:pt x="45" y="33"/>
                    </a:lnTo>
                    <a:lnTo>
                      <a:pt x="50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6B6D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50" name="Freeform 2108"/>
              <p:cNvSpPr>
                <a:spLocks/>
              </p:cNvSpPr>
              <p:nvPr/>
            </p:nvSpPr>
            <p:spPr bwMode="auto">
              <a:xfrm>
                <a:off x="2918" y="2527"/>
                <a:ext cx="229" cy="201"/>
              </a:xfrm>
              <a:custGeom>
                <a:avLst/>
                <a:gdLst>
                  <a:gd name="T0" fmla="*/ 0 w 50"/>
                  <a:gd name="T1" fmla="*/ 0 h 44"/>
                  <a:gd name="T2" fmla="*/ 2147483647 w 50"/>
                  <a:gd name="T3" fmla="*/ 2147483647 h 44"/>
                  <a:gd name="T4" fmla="*/ 2147483647 w 50"/>
                  <a:gd name="T5" fmla="*/ 2147483647 h 44"/>
                  <a:gd name="T6" fmla="*/ 2147483647 w 50"/>
                  <a:gd name="T7" fmla="*/ 2147483647 h 44"/>
                  <a:gd name="T8" fmla="*/ 2147483647 w 50"/>
                  <a:gd name="T9" fmla="*/ 2147483647 h 44"/>
                  <a:gd name="T10" fmla="*/ 0 w 50"/>
                  <a:gd name="T11" fmla="*/ 0 h 4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0"/>
                  <a:gd name="T19" fmla="*/ 0 h 44"/>
                  <a:gd name="T20" fmla="*/ 50 w 50"/>
                  <a:gd name="T21" fmla="*/ 44 h 4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0" h="44">
                    <a:moveTo>
                      <a:pt x="0" y="0"/>
                    </a:moveTo>
                    <a:lnTo>
                      <a:pt x="1" y="40"/>
                    </a:lnTo>
                    <a:lnTo>
                      <a:pt x="37" y="44"/>
                    </a:lnTo>
                    <a:lnTo>
                      <a:pt x="45" y="33"/>
                    </a:lnTo>
                    <a:lnTo>
                      <a:pt x="50" y="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rgbClr val="1F8F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51" name="Freeform 2109"/>
              <p:cNvSpPr>
                <a:spLocks/>
              </p:cNvSpPr>
              <p:nvPr/>
            </p:nvSpPr>
            <p:spPr bwMode="auto">
              <a:xfrm>
                <a:off x="3555" y="3049"/>
                <a:ext cx="261" cy="274"/>
              </a:xfrm>
              <a:custGeom>
                <a:avLst/>
                <a:gdLst>
                  <a:gd name="T0" fmla="*/ 0 w 57"/>
                  <a:gd name="T1" fmla="*/ 2147483647 h 60"/>
                  <a:gd name="T2" fmla="*/ 2147483647 w 57"/>
                  <a:gd name="T3" fmla="*/ 0 h 60"/>
                  <a:gd name="T4" fmla="*/ 2147483647 w 57"/>
                  <a:gd name="T5" fmla="*/ 2147483647 h 60"/>
                  <a:gd name="T6" fmla="*/ 2147483647 w 57"/>
                  <a:gd name="T7" fmla="*/ 0 h 60"/>
                  <a:gd name="T8" fmla="*/ 2147483647 w 57"/>
                  <a:gd name="T9" fmla="*/ 2147483647 h 60"/>
                  <a:gd name="T10" fmla="*/ 2147483647 w 57"/>
                  <a:gd name="T11" fmla="*/ 2147483647 h 60"/>
                  <a:gd name="T12" fmla="*/ 2147483647 w 57"/>
                  <a:gd name="T13" fmla="*/ 2147483647 h 60"/>
                  <a:gd name="T14" fmla="*/ 2147483647 w 57"/>
                  <a:gd name="T15" fmla="*/ 2147483647 h 60"/>
                  <a:gd name="T16" fmla="*/ 2147483647 w 57"/>
                  <a:gd name="T17" fmla="*/ 2147483647 h 60"/>
                  <a:gd name="T18" fmla="*/ 0 w 57"/>
                  <a:gd name="T19" fmla="*/ 2147483647 h 6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7"/>
                  <a:gd name="T31" fmla="*/ 0 h 60"/>
                  <a:gd name="T32" fmla="*/ 57 w 57"/>
                  <a:gd name="T33" fmla="*/ 60 h 6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7" h="60">
                    <a:moveTo>
                      <a:pt x="0" y="21"/>
                    </a:moveTo>
                    <a:lnTo>
                      <a:pt x="35" y="0"/>
                    </a:lnTo>
                    <a:lnTo>
                      <a:pt x="39" y="7"/>
                    </a:lnTo>
                    <a:lnTo>
                      <a:pt x="46" y="0"/>
                    </a:lnTo>
                    <a:lnTo>
                      <a:pt x="57" y="19"/>
                    </a:lnTo>
                    <a:lnTo>
                      <a:pt x="55" y="60"/>
                    </a:lnTo>
                    <a:lnTo>
                      <a:pt x="48" y="60"/>
                    </a:lnTo>
                    <a:lnTo>
                      <a:pt x="30" y="45"/>
                    </a:lnTo>
                    <a:lnTo>
                      <a:pt x="5" y="42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88B3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52" name="Freeform 2110"/>
              <p:cNvSpPr>
                <a:spLocks/>
              </p:cNvSpPr>
              <p:nvPr/>
            </p:nvSpPr>
            <p:spPr bwMode="auto">
              <a:xfrm>
                <a:off x="3555" y="3049"/>
                <a:ext cx="261" cy="274"/>
              </a:xfrm>
              <a:custGeom>
                <a:avLst/>
                <a:gdLst>
                  <a:gd name="T0" fmla="*/ 0 w 57"/>
                  <a:gd name="T1" fmla="*/ 2147483647 h 60"/>
                  <a:gd name="T2" fmla="*/ 2147483647 w 57"/>
                  <a:gd name="T3" fmla="*/ 0 h 60"/>
                  <a:gd name="T4" fmla="*/ 2147483647 w 57"/>
                  <a:gd name="T5" fmla="*/ 2147483647 h 60"/>
                  <a:gd name="T6" fmla="*/ 2147483647 w 57"/>
                  <a:gd name="T7" fmla="*/ 0 h 60"/>
                  <a:gd name="T8" fmla="*/ 2147483647 w 57"/>
                  <a:gd name="T9" fmla="*/ 2147483647 h 60"/>
                  <a:gd name="T10" fmla="*/ 2147483647 w 57"/>
                  <a:gd name="T11" fmla="*/ 2147483647 h 60"/>
                  <a:gd name="T12" fmla="*/ 2147483647 w 57"/>
                  <a:gd name="T13" fmla="*/ 2147483647 h 60"/>
                  <a:gd name="T14" fmla="*/ 2147483647 w 57"/>
                  <a:gd name="T15" fmla="*/ 2147483647 h 60"/>
                  <a:gd name="T16" fmla="*/ 2147483647 w 57"/>
                  <a:gd name="T17" fmla="*/ 2147483647 h 60"/>
                  <a:gd name="T18" fmla="*/ 0 w 57"/>
                  <a:gd name="T19" fmla="*/ 2147483647 h 6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7"/>
                  <a:gd name="T31" fmla="*/ 0 h 60"/>
                  <a:gd name="T32" fmla="*/ 57 w 57"/>
                  <a:gd name="T33" fmla="*/ 60 h 6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7" h="60">
                    <a:moveTo>
                      <a:pt x="0" y="21"/>
                    </a:moveTo>
                    <a:lnTo>
                      <a:pt x="35" y="0"/>
                    </a:lnTo>
                    <a:lnTo>
                      <a:pt x="39" y="7"/>
                    </a:lnTo>
                    <a:lnTo>
                      <a:pt x="46" y="0"/>
                    </a:lnTo>
                    <a:lnTo>
                      <a:pt x="57" y="19"/>
                    </a:lnTo>
                    <a:lnTo>
                      <a:pt x="55" y="60"/>
                    </a:lnTo>
                    <a:lnTo>
                      <a:pt x="48" y="60"/>
                    </a:lnTo>
                    <a:lnTo>
                      <a:pt x="30" y="45"/>
                    </a:lnTo>
                    <a:lnTo>
                      <a:pt x="5" y="42"/>
                    </a:lnTo>
                    <a:lnTo>
                      <a:pt x="0" y="21"/>
                    </a:lnTo>
                    <a:close/>
                  </a:path>
                </a:pathLst>
              </a:custGeom>
              <a:noFill/>
              <a:ln w="0">
                <a:solidFill>
                  <a:srgbClr val="1F8F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53" name="Freeform 2111"/>
              <p:cNvSpPr>
                <a:spLocks/>
              </p:cNvSpPr>
              <p:nvPr/>
            </p:nvSpPr>
            <p:spPr bwMode="auto">
              <a:xfrm>
                <a:off x="3463" y="2728"/>
                <a:ext cx="430" cy="490"/>
              </a:xfrm>
              <a:custGeom>
                <a:avLst/>
                <a:gdLst>
                  <a:gd name="T0" fmla="*/ 0 w 94"/>
                  <a:gd name="T1" fmla="*/ 2147483647 h 107"/>
                  <a:gd name="T2" fmla="*/ 2147483647 w 94"/>
                  <a:gd name="T3" fmla="*/ 2147483647 h 107"/>
                  <a:gd name="T4" fmla="*/ 2147483647 w 94"/>
                  <a:gd name="T5" fmla="*/ 2147483647 h 107"/>
                  <a:gd name="T6" fmla="*/ 2147483647 w 94"/>
                  <a:gd name="T7" fmla="*/ 0 h 107"/>
                  <a:gd name="T8" fmla="*/ 2147483647 w 94"/>
                  <a:gd name="T9" fmla="*/ 2147483647 h 107"/>
                  <a:gd name="T10" fmla="*/ 2147483647 w 94"/>
                  <a:gd name="T11" fmla="*/ 2147483647 h 107"/>
                  <a:gd name="T12" fmla="*/ 2147483647 w 94"/>
                  <a:gd name="T13" fmla="*/ 2147483647 h 107"/>
                  <a:gd name="T14" fmla="*/ 2147483647 w 94"/>
                  <a:gd name="T15" fmla="*/ 2147483647 h 107"/>
                  <a:gd name="T16" fmla="*/ 2147483647 w 94"/>
                  <a:gd name="T17" fmla="*/ 2147483647 h 107"/>
                  <a:gd name="T18" fmla="*/ 2147483647 w 94"/>
                  <a:gd name="T19" fmla="*/ 2147483647 h 107"/>
                  <a:gd name="T20" fmla="*/ 2147483647 w 94"/>
                  <a:gd name="T21" fmla="*/ 2147483647 h 107"/>
                  <a:gd name="T22" fmla="*/ 0 w 94"/>
                  <a:gd name="T23" fmla="*/ 2147483647 h 10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4"/>
                  <a:gd name="T37" fmla="*/ 0 h 107"/>
                  <a:gd name="T38" fmla="*/ 94 w 94"/>
                  <a:gd name="T39" fmla="*/ 107 h 10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4" h="107">
                    <a:moveTo>
                      <a:pt x="0" y="61"/>
                    </a:moveTo>
                    <a:lnTo>
                      <a:pt x="28" y="48"/>
                    </a:lnTo>
                    <a:lnTo>
                      <a:pt x="32" y="13"/>
                    </a:lnTo>
                    <a:lnTo>
                      <a:pt x="89" y="0"/>
                    </a:lnTo>
                    <a:lnTo>
                      <a:pt x="78" y="44"/>
                    </a:lnTo>
                    <a:lnTo>
                      <a:pt x="94" y="91"/>
                    </a:lnTo>
                    <a:lnTo>
                      <a:pt x="75" y="91"/>
                    </a:lnTo>
                    <a:lnTo>
                      <a:pt x="61" y="85"/>
                    </a:lnTo>
                    <a:lnTo>
                      <a:pt x="24" y="104"/>
                    </a:lnTo>
                    <a:lnTo>
                      <a:pt x="23" y="107"/>
                    </a:lnTo>
                    <a:lnTo>
                      <a:pt x="5" y="103"/>
                    </a:lnTo>
                    <a:lnTo>
                      <a:pt x="0" y="61"/>
                    </a:lnTo>
                    <a:close/>
                  </a:path>
                </a:pathLst>
              </a:custGeom>
              <a:solidFill>
                <a:srgbClr val="AADBC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54" name="Freeform 2112"/>
              <p:cNvSpPr>
                <a:spLocks/>
              </p:cNvSpPr>
              <p:nvPr/>
            </p:nvSpPr>
            <p:spPr bwMode="auto">
              <a:xfrm>
                <a:off x="3463" y="2728"/>
                <a:ext cx="430" cy="490"/>
              </a:xfrm>
              <a:custGeom>
                <a:avLst/>
                <a:gdLst>
                  <a:gd name="T0" fmla="*/ 0 w 94"/>
                  <a:gd name="T1" fmla="*/ 2147483647 h 107"/>
                  <a:gd name="T2" fmla="*/ 2147483647 w 94"/>
                  <a:gd name="T3" fmla="*/ 2147483647 h 107"/>
                  <a:gd name="T4" fmla="*/ 2147483647 w 94"/>
                  <a:gd name="T5" fmla="*/ 2147483647 h 107"/>
                  <a:gd name="T6" fmla="*/ 2147483647 w 94"/>
                  <a:gd name="T7" fmla="*/ 0 h 107"/>
                  <a:gd name="T8" fmla="*/ 2147483647 w 94"/>
                  <a:gd name="T9" fmla="*/ 2147483647 h 107"/>
                  <a:gd name="T10" fmla="*/ 2147483647 w 94"/>
                  <a:gd name="T11" fmla="*/ 2147483647 h 107"/>
                  <a:gd name="T12" fmla="*/ 2147483647 w 94"/>
                  <a:gd name="T13" fmla="*/ 2147483647 h 107"/>
                  <a:gd name="T14" fmla="*/ 2147483647 w 94"/>
                  <a:gd name="T15" fmla="*/ 2147483647 h 107"/>
                  <a:gd name="T16" fmla="*/ 2147483647 w 94"/>
                  <a:gd name="T17" fmla="*/ 2147483647 h 107"/>
                  <a:gd name="T18" fmla="*/ 2147483647 w 94"/>
                  <a:gd name="T19" fmla="*/ 2147483647 h 107"/>
                  <a:gd name="T20" fmla="*/ 2147483647 w 94"/>
                  <a:gd name="T21" fmla="*/ 2147483647 h 107"/>
                  <a:gd name="T22" fmla="*/ 0 w 94"/>
                  <a:gd name="T23" fmla="*/ 2147483647 h 10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4"/>
                  <a:gd name="T37" fmla="*/ 0 h 107"/>
                  <a:gd name="T38" fmla="*/ 94 w 94"/>
                  <a:gd name="T39" fmla="*/ 107 h 10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4" h="107">
                    <a:moveTo>
                      <a:pt x="0" y="61"/>
                    </a:moveTo>
                    <a:lnTo>
                      <a:pt x="28" y="48"/>
                    </a:lnTo>
                    <a:lnTo>
                      <a:pt x="32" y="13"/>
                    </a:lnTo>
                    <a:lnTo>
                      <a:pt x="89" y="0"/>
                    </a:lnTo>
                    <a:lnTo>
                      <a:pt x="78" y="44"/>
                    </a:lnTo>
                    <a:lnTo>
                      <a:pt x="94" y="91"/>
                    </a:lnTo>
                    <a:lnTo>
                      <a:pt x="75" y="91"/>
                    </a:lnTo>
                    <a:lnTo>
                      <a:pt x="61" y="85"/>
                    </a:lnTo>
                    <a:lnTo>
                      <a:pt x="24" y="104"/>
                    </a:lnTo>
                    <a:lnTo>
                      <a:pt x="23" y="107"/>
                    </a:lnTo>
                    <a:lnTo>
                      <a:pt x="5" y="103"/>
                    </a:lnTo>
                    <a:lnTo>
                      <a:pt x="0" y="61"/>
                    </a:lnTo>
                    <a:close/>
                  </a:path>
                </a:pathLst>
              </a:custGeom>
              <a:noFill/>
              <a:ln w="0">
                <a:solidFill>
                  <a:srgbClr val="1F8F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55" name="Freeform 2113"/>
              <p:cNvSpPr>
                <a:spLocks/>
              </p:cNvSpPr>
              <p:nvPr/>
            </p:nvSpPr>
            <p:spPr bwMode="auto">
              <a:xfrm>
                <a:off x="2923" y="2682"/>
                <a:ext cx="302" cy="188"/>
              </a:xfrm>
              <a:custGeom>
                <a:avLst/>
                <a:gdLst>
                  <a:gd name="T0" fmla="*/ 0 w 66"/>
                  <a:gd name="T1" fmla="*/ 2147483647 h 41"/>
                  <a:gd name="T2" fmla="*/ 0 w 66"/>
                  <a:gd name="T3" fmla="*/ 2147483647 h 41"/>
                  <a:gd name="T4" fmla="*/ 2147483647 w 66"/>
                  <a:gd name="T5" fmla="*/ 2147483647 h 41"/>
                  <a:gd name="T6" fmla="*/ 2147483647 w 66"/>
                  <a:gd name="T7" fmla="*/ 2147483647 h 41"/>
                  <a:gd name="T8" fmla="*/ 2147483647 w 66"/>
                  <a:gd name="T9" fmla="*/ 2147483647 h 41"/>
                  <a:gd name="T10" fmla="*/ 2147483647 w 66"/>
                  <a:gd name="T11" fmla="*/ 2147483647 h 41"/>
                  <a:gd name="T12" fmla="*/ 2147483647 w 66"/>
                  <a:gd name="T13" fmla="*/ 2147483647 h 41"/>
                  <a:gd name="T14" fmla="*/ 2147483647 w 66"/>
                  <a:gd name="T15" fmla="*/ 2147483647 h 41"/>
                  <a:gd name="T16" fmla="*/ 2147483647 w 66"/>
                  <a:gd name="T17" fmla="*/ 0 h 41"/>
                  <a:gd name="T18" fmla="*/ 2147483647 w 66"/>
                  <a:gd name="T19" fmla="*/ 2147483647 h 41"/>
                  <a:gd name="T20" fmla="*/ 0 w 66"/>
                  <a:gd name="T21" fmla="*/ 2147483647 h 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66"/>
                  <a:gd name="T34" fmla="*/ 0 h 41"/>
                  <a:gd name="T35" fmla="*/ 66 w 66"/>
                  <a:gd name="T36" fmla="*/ 41 h 4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66" h="41">
                    <a:moveTo>
                      <a:pt x="0" y="6"/>
                    </a:moveTo>
                    <a:lnTo>
                      <a:pt x="0" y="7"/>
                    </a:lnTo>
                    <a:lnTo>
                      <a:pt x="1" y="15"/>
                    </a:lnTo>
                    <a:lnTo>
                      <a:pt x="19" y="28"/>
                    </a:lnTo>
                    <a:lnTo>
                      <a:pt x="20" y="41"/>
                    </a:lnTo>
                    <a:lnTo>
                      <a:pt x="43" y="35"/>
                    </a:lnTo>
                    <a:lnTo>
                      <a:pt x="66" y="27"/>
                    </a:lnTo>
                    <a:lnTo>
                      <a:pt x="46" y="8"/>
                    </a:lnTo>
                    <a:lnTo>
                      <a:pt x="44" y="0"/>
                    </a:lnTo>
                    <a:lnTo>
                      <a:pt x="36" y="1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6CB8C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56" name="Freeform 2114"/>
              <p:cNvSpPr>
                <a:spLocks/>
              </p:cNvSpPr>
              <p:nvPr/>
            </p:nvSpPr>
            <p:spPr bwMode="auto">
              <a:xfrm>
                <a:off x="2923" y="2682"/>
                <a:ext cx="302" cy="188"/>
              </a:xfrm>
              <a:custGeom>
                <a:avLst/>
                <a:gdLst>
                  <a:gd name="T0" fmla="*/ 0 w 66"/>
                  <a:gd name="T1" fmla="*/ 2147483647 h 41"/>
                  <a:gd name="T2" fmla="*/ 0 w 66"/>
                  <a:gd name="T3" fmla="*/ 2147483647 h 41"/>
                  <a:gd name="T4" fmla="*/ 2147483647 w 66"/>
                  <a:gd name="T5" fmla="*/ 2147483647 h 41"/>
                  <a:gd name="T6" fmla="*/ 2147483647 w 66"/>
                  <a:gd name="T7" fmla="*/ 2147483647 h 41"/>
                  <a:gd name="T8" fmla="*/ 2147483647 w 66"/>
                  <a:gd name="T9" fmla="*/ 2147483647 h 41"/>
                  <a:gd name="T10" fmla="*/ 2147483647 w 66"/>
                  <a:gd name="T11" fmla="*/ 2147483647 h 41"/>
                  <a:gd name="T12" fmla="*/ 2147483647 w 66"/>
                  <a:gd name="T13" fmla="*/ 2147483647 h 41"/>
                  <a:gd name="T14" fmla="*/ 2147483647 w 66"/>
                  <a:gd name="T15" fmla="*/ 2147483647 h 41"/>
                  <a:gd name="T16" fmla="*/ 2147483647 w 66"/>
                  <a:gd name="T17" fmla="*/ 0 h 41"/>
                  <a:gd name="T18" fmla="*/ 2147483647 w 66"/>
                  <a:gd name="T19" fmla="*/ 2147483647 h 41"/>
                  <a:gd name="T20" fmla="*/ 0 w 66"/>
                  <a:gd name="T21" fmla="*/ 2147483647 h 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66"/>
                  <a:gd name="T34" fmla="*/ 0 h 41"/>
                  <a:gd name="T35" fmla="*/ 66 w 66"/>
                  <a:gd name="T36" fmla="*/ 41 h 4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66" h="41">
                    <a:moveTo>
                      <a:pt x="0" y="6"/>
                    </a:moveTo>
                    <a:lnTo>
                      <a:pt x="0" y="7"/>
                    </a:lnTo>
                    <a:lnTo>
                      <a:pt x="1" y="15"/>
                    </a:lnTo>
                    <a:lnTo>
                      <a:pt x="19" y="28"/>
                    </a:lnTo>
                    <a:lnTo>
                      <a:pt x="20" y="41"/>
                    </a:lnTo>
                    <a:lnTo>
                      <a:pt x="43" y="35"/>
                    </a:lnTo>
                    <a:lnTo>
                      <a:pt x="66" y="27"/>
                    </a:lnTo>
                    <a:lnTo>
                      <a:pt x="46" y="8"/>
                    </a:lnTo>
                    <a:lnTo>
                      <a:pt x="44" y="0"/>
                    </a:lnTo>
                    <a:lnTo>
                      <a:pt x="36" y="10"/>
                    </a:lnTo>
                    <a:lnTo>
                      <a:pt x="0" y="6"/>
                    </a:lnTo>
                    <a:close/>
                  </a:path>
                </a:pathLst>
              </a:custGeom>
              <a:noFill/>
              <a:ln w="0">
                <a:solidFill>
                  <a:srgbClr val="1F8F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57" name="Freeform 2115"/>
              <p:cNvSpPr>
                <a:spLocks/>
              </p:cNvSpPr>
              <p:nvPr/>
            </p:nvSpPr>
            <p:spPr bwMode="auto">
              <a:xfrm>
                <a:off x="3015" y="2806"/>
                <a:ext cx="219" cy="165"/>
              </a:xfrm>
              <a:custGeom>
                <a:avLst/>
                <a:gdLst>
                  <a:gd name="T0" fmla="*/ 0 w 48"/>
                  <a:gd name="T1" fmla="*/ 2147483647 h 36"/>
                  <a:gd name="T2" fmla="*/ 2147483647 w 48"/>
                  <a:gd name="T3" fmla="*/ 2147483647 h 36"/>
                  <a:gd name="T4" fmla="*/ 2147483647 w 48"/>
                  <a:gd name="T5" fmla="*/ 2147483647 h 36"/>
                  <a:gd name="T6" fmla="*/ 2147483647 w 48"/>
                  <a:gd name="T7" fmla="*/ 2147483647 h 36"/>
                  <a:gd name="T8" fmla="*/ 2147483647 w 48"/>
                  <a:gd name="T9" fmla="*/ 0 h 36"/>
                  <a:gd name="T10" fmla="*/ 0 w 48"/>
                  <a:gd name="T11" fmla="*/ 2147483647 h 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8"/>
                  <a:gd name="T19" fmla="*/ 0 h 36"/>
                  <a:gd name="T20" fmla="*/ 48 w 48"/>
                  <a:gd name="T21" fmla="*/ 36 h 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8" h="36">
                    <a:moveTo>
                      <a:pt x="0" y="13"/>
                    </a:moveTo>
                    <a:lnTo>
                      <a:pt x="1" y="27"/>
                    </a:lnTo>
                    <a:lnTo>
                      <a:pt x="36" y="36"/>
                    </a:lnTo>
                    <a:lnTo>
                      <a:pt x="48" y="16"/>
                    </a:lnTo>
                    <a:lnTo>
                      <a:pt x="47" y="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B5D7E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58" name="Freeform 2116"/>
              <p:cNvSpPr>
                <a:spLocks/>
              </p:cNvSpPr>
              <p:nvPr/>
            </p:nvSpPr>
            <p:spPr bwMode="auto">
              <a:xfrm>
                <a:off x="3015" y="2806"/>
                <a:ext cx="219" cy="165"/>
              </a:xfrm>
              <a:custGeom>
                <a:avLst/>
                <a:gdLst>
                  <a:gd name="T0" fmla="*/ 0 w 48"/>
                  <a:gd name="T1" fmla="*/ 2147483647 h 36"/>
                  <a:gd name="T2" fmla="*/ 2147483647 w 48"/>
                  <a:gd name="T3" fmla="*/ 2147483647 h 36"/>
                  <a:gd name="T4" fmla="*/ 2147483647 w 48"/>
                  <a:gd name="T5" fmla="*/ 2147483647 h 36"/>
                  <a:gd name="T6" fmla="*/ 2147483647 w 48"/>
                  <a:gd name="T7" fmla="*/ 2147483647 h 36"/>
                  <a:gd name="T8" fmla="*/ 2147483647 w 48"/>
                  <a:gd name="T9" fmla="*/ 0 h 36"/>
                  <a:gd name="T10" fmla="*/ 0 w 48"/>
                  <a:gd name="T11" fmla="*/ 2147483647 h 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8"/>
                  <a:gd name="T19" fmla="*/ 0 h 36"/>
                  <a:gd name="T20" fmla="*/ 48 w 48"/>
                  <a:gd name="T21" fmla="*/ 36 h 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8" h="36">
                    <a:moveTo>
                      <a:pt x="0" y="13"/>
                    </a:moveTo>
                    <a:lnTo>
                      <a:pt x="1" y="27"/>
                    </a:lnTo>
                    <a:lnTo>
                      <a:pt x="36" y="36"/>
                    </a:lnTo>
                    <a:lnTo>
                      <a:pt x="48" y="16"/>
                    </a:lnTo>
                    <a:lnTo>
                      <a:pt x="47" y="0"/>
                    </a:lnTo>
                    <a:lnTo>
                      <a:pt x="0" y="13"/>
                    </a:lnTo>
                    <a:close/>
                  </a:path>
                </a:pathLst>
              </a:custGeom>
              <a:noFill/>
              <a:ln w="0">
                <a:solidFill>
                  <a:srgbClr val="1F8F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59" name="Freeform 2117"/>
              <p:cNvSpPr>
                <a:spLocks/>
              </p:cNvSpPr>
              <p:nvPr/>
            </p:nvSpPr>
            <p:spPr bwMode="auto">
              <a:xfrm>
                <a:off x="3019" y="2920"/>
                <a:ext cx="247" cy="280"/>
              </a:xfrm>
              <a:custGeom>
                <a:avLst/>
                <a:gdLst>
                  <a:gd name="T0" fmla="*/ 0 w 54"/>
                  <a:gd name="T1" fmla="*/ 0 h 61"/>
                  <a:gd name="T2" fmla="*/ 2147483647 w 54"/>
                  <a:gd name="T3" fmla="*/ 2147483647 h 61"/>
                  <a:gd name="T4" fmla="*/ 2147483647 w 54"/>
                  <a:gd name="T5" fmla="*/ 2147483647 h 61"/>
                  <a:gd name="T6" fmla="*/ 2147483647 w 54"/>
                  <a:gd name="T7" fmla="*/ 2147483647 h 61"/>
                  <a:gd name="T8" fmla="*/ 2147483647 w 54"/>
                  <a:gd name="T9" fmla="*/ 2147483647 h 61"/>
                  <a:gd name="T10" fmla="*/ 2147483647 w 54"/>
                  <a:gd name="T11" fmla="*/ 2147483647 h 61"/>
                  <a:gd name="T12" fmla="*/ 2147483647 w 54"/>
                  <a:gd name="T13" fmla="*/ 2147483647 h 61"/>
                  <a:gd name="T14" fmla="*/ 2147483647 w 54"/>
                  <a:gd name="T15" fmla="*/ 2147483647 h 61"/>
                  <a:gd name="T16" fmla="*/ 0 w 54"/>
                  <a:gd name="T17" fmla="*/ 0 h 6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4"/>
                  <a:gd name="T28" fmla="*/ 0 h 61"/>
                  <a:gd name="T29" fmla="*/ 54 w 54"/>
                  <a:gd name="T30" fmla="*/ 61 h 6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4" h="61">
                    <a:moveTo>
                      <a:pt x="0" y="0"/>
                    </a:moveTo>
                    <a:lnTo>
                      <a:pt x="3" y="27"/>
                    </a:lnTo>
                    <a:lnTo>
                      <a:pt x="13" y="33"/>
                    </a:lnTo>
                    <a:lnTo>
                      <a:pt x="16" y="61"/>
                    </a:lnTo>
                    <a:lnTo>
                      <a:pt x="41" y="59"/>
                    </a:lnTo>
                    <a:lnTo>
                      <a:pt x="40" y="34"/>
                    </a:lnTo>
                    <a:lnTo>
                      <a:pt x="54" y="22"/>
                    </a:lnTo>
                    <a:lnTo>
                      <a:pt x="46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ADBC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60" name="Freeform 2118"/>
              <p:cNvSpPr>
                <a:spLocks/>
              </p:cNvSpPr>
              <p:nvPr/>
            </p:nvSpPr>
            <p:spPr bwMode="auto">
              <a:xfrm>
                <a:off x="3019" y="2920"/>
                <a:ext cx="247" cy="280"/>
              </a:xfrm>
              <a:custGeom>
                <a:avLst/>
                <a:gdLst>
                  <a:gd name="T0" fmla="*/ 0 w 54"/>
                  <a:gd name="T1" fmla="*/ 0 h 61"/>
                  <a:gd name="T2" fmla="*/ 2147483647 w 54"/>
                  <a:gd name="T3" fmla="*/ 2147483647 h 61"/>
                  <a:gd name="T4" fmla="*/ 2147483647 w 54"/>
                  <a:gd name="T5" fmla="*/ 2147483647 h 61"/>
                  <a:gd name="T6" fmla="*/ 2147483647 w 54"/>
                  <a:gd name="T7" fmla="*/ 2147483647 h 61"/>
                  <a:gd name="T8" fmla="*/ 2147483647 w 54"/>
                  <a:gd name="T9" fmla="*/ 2147483647 h 61"/>
                  <a:gd name="T10" fmla="*/ 2147483647 w 54"/>
                  <a:gd name="T11" fmla="*/ 2147483647 h 61"/>
                  <a:gd name="T12" fmla="*/ 2147483647 w 54"/>
                  <a:gd name="T13" fmla="*/ 2147483647 h 61"/>
                  <a:gd name="T14" fmla="*/ 2147483647 w 54"/>
                  <a:gd name="T15" fmla="*/ 2147483647 h 61"/>
                  <a:gd name="T16" fmla="*/ 0 w 54"/>
                  <a:gd name="T17" fmla="*/ 0 h 6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4"/>
                  <a:gd name="T28" fmla="*/ 0 h 61"/>
                  <a:gd name="T29" fmla="*/ 54 w 54"/>
                  <a:gd name="T30" fmla="*/ 61 h 6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4" h="61">
                    <a:moveTo>
                      <a:pt x="0" y="0"/>
                    </a:moveTo>
                    <a:lnTo>
                      <a:pt x="3" y="27"/>
                    </a:lnTo>
                    <a:lnTo>
                      <a:pt x="13" y="33"/>
                    </a:lnTo>
                    <a:lnTo>
                      <a:pt x="16" y="61"/>
                    </a:lnTo>
                    <a:lnTo>
                      <a:pt x="41" y="59"/>
                    </a:lnTo>
                    <a:lnTo>
                      <a:pt x="40" y="34"/>
                    </a:lnTo>
                    <a:lnTo>
                      <a:pt x="54" y="22"/>
                    </a:lnTo>
                    <a:lnTo>
                      <a:pt x="46" y="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rgbClr val="1F8F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61" name="Freeform 2119"/>
              <p:cNvSpPr>
                <a:spLocks/>
              </p:cNvSpPr>
              <p:nvPr/>
            </p:nvSpPr>
            <p:spPr bwMode="auto">
              <a:xfrm>
                <a:off x="3037" y="3323"/>
                <a:ext cx="261" cy="234"/>
              </a:xfrm>
              <a:custGeom>
                <a:avLst/>
                <a:gdLst>
                  <a:gd name="T0" fmla="*/ 2147483647 w 57"/>
                  <a:gd name="T1" fmla="*/ 0 h 51"/>
                  <a:gd name="T2" fmla="*/ 0 w 57"/>
                  <a:gd name="T3" fmla="*/ 2147483647 h 51"/>
                  <a:gd name="T4" fmla="*/ 2147483647 w 57"/>
                  <a:gd name="T5" fmla="*/ 2147483647 h 51"/>
                  <a:gd name="T6" fmla="*/ 2147483647 w 57"/>
                  <a:gd name="T7" fmla="*/ 2147483647 h 51"/>
                  <a:gd name="T8" fmla="*/ 2147483647 w 57"/>
                  <a:gd name="T9" fmla="*/ 2147483647 h 51"/>
                  <a:gd name="T10" fmla="*/ 2147483647 w 57"/>
                  <a:gd name="T11" fmla="*/ 2147483647 h 51"/>
                  <a:gd name="T12" fmla="*/ 2147483647 w 57"/>
                  <a:gd name="T13" fmla="*/ 0 h 5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7"/>
                  <a:gd name="T22" fmla="*/ 0 h 51"/>
                  <a:gd name="T23" fmla="*/ 57 w 57"/>
                  <a:gd name="T24" fmla="*/ 51 h 5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7" h="51">
                    <a:moveTo>
                      <a:pt x="15" y="0"/>
                    </a:moveTo>
                    <a:lnTo>
                      <a:pt x="0" y="22"/>
                    </a:lnTo>
                    <a:lnTo>
                      <a:pt x="7" y="51"/>
                    </a:lnTo>
                    <a:lnTo>
                      <a:pt x="48" y="51"/>
                    </a:lnTo>
                    <a:lnTo>
                      <a:pt x="57" y="22"/>
                    </a:lnTo>
                    <a:lnTo>
                      <a:pt x="29" y="4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FC6C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62" name="Freeform 2120"/>
              <p:cNvSpPr>
                <a:spLocks/>
              </p:cNvSpPr>
              <p:nvPr/>
            </p:nvSpPr>
            <p:spPr bwMode="auto">
              <a:xfrm>
                <a:off x="3037" y="3323"/>
                <a:ext cx="261" cy="234"/>
              </a:xfrm>
              <a:custGeom>
                <a:avLst/>
                <a:gdLst>
                  <a:gd name="T0" fmla="*/ 2147483647 w 57"/>
                  <a:gd name="T1" fmla="*/ 0 h 51"/>
                  <a:gd name="T2" fmla="*/ 0 w 57"/>
                  <a:gd name="T3" fmla="*/ 2147483647 h 51"/>
                  <a:gd name="T4" fmla="*/ 2147483647 w 57"/>
                  <a:gd name="T5" fmla="*/ 2147483647 h 51"/>
                  <a:gd name="T6" fmla="*/ 2147483647 w 57"/>
                  <a:gd name="T7" fmla="*/ 2147483647 h 51"/>
                  <a:gd name="T8" fmla="*/ 2147483647 w 57"/>
                  <a:gd name="T9" fmla="*/ 2147483647 h 51"/>
                  <a:gd name="T10" fmla="*/ 2147483647 w 57"/>
                  <a:gd name="T11" fmla="*/ 2147483647 h 51"/>
                  <a:gd name="T12" fmla="*/ 2147483647 w 57"/>
                  <a:gd name="T13" fmla="*/ 0 h 5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7"/>
                  <a:gd name="T22" fmla="*/ 0 h 51"/>
                  <a:gd name="T23" fmla="*/ 57 w 57"/>
                  <a:gd name="T24" fmla="*/ 51 h 5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7" h="51">
                    <a:moveTo>
                      <a:pt x="15" y="0"/>
                    </a:moveTo>
                    <a:lnTo>
                      <a:pt x="0" y="22"/>
                    </a:lnTo>
                    <a:lnTo>
                      <a:pt x="7" y="51"/>
                    </a:lnTo>
                    <a:lnTo>
                      <a:pt x="48" y="51"/>
                    </a:lnTo>
                    <a:lnTo>
                      <a:pt x="57" y="22"/>
                    </a:lnTo>
                    <a:lnTo>
                      <a:pt x="29" y="4"/>
                    </a:lnTo>
                    <a:lnTo>
                      <a:pt x="15" y="0"/>
                    </a:lnTo>
                    <a:close/>
                  </a:path>
                </a:pathLst>
              </a:custGeom>
              <a:noFill/>
              <a:ln w="0">
                <a:solidFill>
                  <a:srgbClr val="1F8F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63" name="Freeform 2121"/>
              <p:cNvSpPr>
                <a:spLocks/>
              </p:cNvSpPr>
              <p:nvPr/>
            </p:nvSpPr>
            <p:spPr bwMode="auto">
              <a:xfrm>
                <a:off x="3092" y="3021"/>
                <a:ext cx="248" cy="302"/>
              </a:xfrm>
              <a:custGeom>
                <a:avLst/>
                <a:gdLst>
                  <a:gd name="T0" fmla="*/ 0 w 54"/>
                  <a:gd name="T1" fmla="*/ 2147483647 h 66"/>
                  <a:gd name="T2" fmla="*/ 2147483647 w 54"/>
                  <a:gd name="T3" fmla="*/ 2147483647 h 66"/>
                  <a:gd name="T4" fmla="*/ 2147483647 w 54"/>
                  <a:gd name="T5" fmla="*/ 2147483647 h 66"/>
                  <a:gd name="T6" fmla="*/ 2147483647 w 54"/>
                  <a:gd name="T7" fmla="*/ 2147483647 h 66"/>
                  <a:gd name="T8" fmla="*/ 2147483647 w 54"/>
                  <a:gd name="T9" fmla="*/ 2147483647 h 66"/>
                  <a:gd name="T10" fmla="*/ 2147483647 w 54"/>
                  <a:gd name="T11" fmla="*/ 0 h 66"/>
                  <a:gd name="T12" fmla="*/ 2147483647 w 54"/>
                  <a:gd name="T13" fmla="*/ 2147483647 h 66"/>
                  <a:gd name="T14" fmla="*/ 2147483647 w 54"/>
                  <a:gd name="T15" fmla="*/ 2147483647 h 66"/>
                  <a:gd name="T16" fmla="*/ 0 w 54"/>
                  <a:gd name="T17" fmla="*/ 2147483647 h 6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4"/>
                  <a:gd name="T28" fmla="*/ 0 h 66"/>
                  <a:gd name="T29" fmla="*/ 54 w 54"/>
                  <a:gd name="T30" fmla="*/ 66 h 6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4" h="66">
                    <a:moveTo>
                      <a:pt x="0" y="39"/>
                    </a:moveTo>
                    <a:lnTo>
                      <a:pt x="1" y="66"/>
                    </a:lnTo>
                    <a:lnTo>
                      <a:pt x="46" y="46"/>
                    </a:lnTo>
                    <a:lnTo>
                      <a:pt x="44" y="32"/>
                    </a:lnTo>
                    <a:lnTo>
                      <a:pt x="54" y="14"/>
                    </a:lnTo>
                    <a:lnTo>
                      <a:pt x="38" y="0"/>
                    </a:lnTo>
                    <a:lnTo>
                      <a:pt x="24" y="11"/>
                    </a:lnTo>
                    <a:lnTo>
                      <a:pt x="23" y="37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DBEDD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64" name="Freeform 2122"/>
              <p:cNvSpPr>
                <a:spLocks/>
              </p:cNvSpPr>
              <p:nvPr/>
            </p:nvSpPr>
            <p:spPr bwMode="auto">
              <a:xfrm>
                <a:off x="3092" y="3021"/>
                <a:ext cx="248" cy="302"/>
              </a:xfrm>
              <a:custGeom>
                <a:avLst/>
                <a:gdLst>
                  <a:gd name="T0" fmla="*/ 0 w 54"/>
                  <a:gd name="T1" fmla="*/ 2147483647 h 66"/>
                  <a:gd name="T2" fmla="*/ 2147483647 w 54"/>
                  <a:gd name="T3" fmla="*/ 2147483647 h 66"/>
                  <a:gd name="T4" fmla="*/ 2147483647 w 54"/>
                  <a:gd name="T5" fmla="*/ 2147483647 h 66"/>
                  <a:gd name="T6" fmla="*/ 2147483647 w 54"/>
                  <a:gd name="T7" fmla="*/ 2147483647 h 66"/>
                  <a:gd name="T8" fmla="*/ 2147483647 w 54"/>
                  <a:gd name="T9" fmla="*/ 2147483647 h 66"/>
                  <a:gd name="T10" fmla="*/ 2147483647 w 54"/>
                  <a:gd name="T11" fmla="*/ 0 h 66"/>
                  <a:gd name="T12" fmla="*/ 2147483647 w 54"/>
                  <a:gd name="T13" fmla="*/ 2147483647 h 66"/>
                  <a:gd name="T14" fmla="*/ 2147483647 w 54"/>
                  <a:gd name="T15" fmla="*/ 2147483647 h 66"/>
                  <a:gd name="T16" fmla="*/ 0 w 54"/>
                  <a:gd name="T17" fmla="*/ 2147483647 h 6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4"/>
                  <a:gd name="T28" fmla="*/ 0 h 66"/>
                  <a:gd name="T29" fmla="*/ 54 w 54"/>
                  <a:gd name="T30" fmla="*/ 66 h 6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4" h="66">
                    <a:moveTo>
                      <a:pt x="0" y="39"/>
                    </a:moveTo>
                    <a:lnTo>
                      <a:pt x="1" y="66"/>
                    </a:lnTo>
                    <a:lnTo>
                      <a:pt x="46" y="46"/>
                    </a:lnTo>
                    <a:lnTo>
                      <a:pt x="44" y="32"/>
                    </a:lnTo>
                    <a:lnTo>
                      <a:pt x="54" y="14"/>
                    </a:lnTo>
                    <a:lnTo>
                      <a:pt x="38" y="0"/>
                    </a:lnTo>
                    <a:lnTo>
                      <a:pt x="24" y="11"/>
                    </a:lnTo>
                    <a:lnTo>
                      <a:pt x="23" y="37"/>
                    </a:lnTo>
                    <a:lnTo>
                      <a:pt x="0" y="39"/>
                    </a:lnTo>
                    <a:close/>
                  </a:path>
                </a:pathLst>
              </a:custGeom>
              <a:noFill/>
              <a:ln w="0">
                <a:solidFill>
                  <a:srgbClr val="1F8F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65" name="Freeform 2123"/>
              <p:cNvSpPr>
                <a:spLocks/>
              </p:cNvSpPr>
              <p:nvPr/>
            </p:nvSpPr>
            <p:spPr bwMode="auto">
              <a:xfrm>
                <a:off x="3706" y="3268"/>
                <a:ext cx="293" cy="362"/>
              </a:xfrm>
              <a:custGeom>
                <a:avLst/>
                <a:gdLst>
                  <a:gd name="T0" fmla="*/ 2147483647 w 64"/>
                  <a:gd name="T1" fmla="*/ 2147483647 h 79"/>
                  <a:gd name="T2" fmla="*/ 2147483647 w 64"/>
                  <a:gd name="T3" fmla="*/ 2147483647 h 79"/>
                  <a:gd name="T4" fmla="*/ 2147483647 w 64"/>
                  <a:gd name="T5" fmla="*/ 2147483647 h 79"/>
                  <a:gd name="T6" fmla="*/ 2147483647 w 64"/>
                  <a:gd name="T7" fmla="*/ 2147483647 h 79"/>
                  <a:gd name="T8" fmla="*/ 2147483647 w 64"/>
                  <a:gd name="T9" fmla="*/ 0 h 79"/>
                  <a:gd name="T10" fmla="*/ 2147483647 w 64"/>
                  <a:gd name="T11" fmla="*/ 2147483647 h 79"/>
                  <a:gd name="T12" fmla="*/ 0 w 64"/>
                  <a:gd name="T13" fmla="*/ 2147483647 h 79"/>
                  <a:gd name="T14" fmla="*/ 2147483647 w 64"/>
                  <a:gd name="T15" fmla="*/ 2147483647 h 79"/>
                  <a:gd name="T16" fmla="*/ 2147483647 w 64"/>
                  <a:gd name="T17" fmla="*/ 2147483647 h 7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4"/>
                  <a:gd name="T28" fmla="*/ 0 h 79"/>
                  <a:gd name="T29" fmla="*/ 64 w 64"/>
                  <a:gd name="T30" fmla="*/ 79 h 7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4" h="79">
                    <a:moveTo>
                      <a:pt x="21" y="79"/>
                    </a:moveTo>
                    <a:lnTo>
                      <a:pt x="47" y="74"/>
                    </a:lnTo>
                    <a:lnTo>
                      <a:pt x="47" y="43"/>
                    </a:lnTo>
                    <a:lnTo>
                      <a:pt x="64" y="28"/>
                    </a:lnTo>
                    <a:lnTo>
                      <a:pt x="62" y="0"/>
                    </a:lnTo>
                    <a:lnTo>
                      <a:pt x="18" y="18"/>
                    </a:lnTo>
                    <a:lnTo>
                      <a:pt x="0" y="32"/>
                    </a:lnTo>
                    <a:lnTo>
                      <a:pt x="15" y="68"/>
                    </a:lnTo>
                    <a:lnTo>
                      <a:pt x="21" y="79"/>
                    </a:lnTo>
                    <a:close/>
                  </a:path>
                </a:pathLst>
              </a:custGeom>
              <a:solidFill>
                <a:srgbClr val="AADBC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66" name="Freeform 2124"/>
              <p:cNvSpPr>
                <a:spLocks/>
              </p:cNvSpPr>
              <p:nvPr/>
            </p:nvSpPr>
            <p:spPr bwMode="auto">
              <a:xfrm>
                <a:off x="3706" y="3268"/>
                <a:ext cx="293" cy="362"/>
              </a:xfrm>
              <a:custGeom>
                <a:avLst/>
                <a:gdLst>
                  <a:gd name="T0" fmla="*/ 2147483647 w 64"/>
                  <a:gd name="T1" fmla="*/ 2147483647 h 79"/>
                  <a:gd name="T2" fmla="*/ 2147483647 w 64"/>
                  <a:gd name="T3" fmla="*/ 2147483647 h 79"/>
                  <a:gd name="T4" fmla="*/ 2147483647 w 64"/>
                  <a:gd name="T5" fmla="*/ 2147483647 h 79"/>
                  <a:gd name="T6" fmla="*/ 2147483647 w 64"/>
                  <a:gd name="T7" fmla="*/ 2147483647 h 79"/>
                  <a:gd name="T8" fmla="*/ 2147483647 w 64"/>
                  <a:gd name="T9" fmla="*/ 0 h 79"/>
                  <a:gd name="T10" fmla="*/ 2147483647 w 64"/>
                  <a:gd name="T11" fmla="*/ 2147483647 h 79"/>
                  <a:gd name="T12" fmla="*/ 0 w 64"/>
                  <a:gd name="T13" fmla="*/ 2147483647 h 79"/>
                  <a:gd name="T14" fmla="*/ 2147483647 w 64"/>
                  <a:gd name="T15" fmla="*/ 2147483647 h 79"/>
                  <a:gd name="T16" fmla="*/ 2147483647 w 64"/>
                  <a:gd name="T17" fmla="*/ 2147483647 h 7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4"/>
                  <a:gd name="T28" fmla="*/ 0 h 79"/>
                  <a:gd name="T29" fmla="*/ 64 w 64"/>
                  <a:gd name="T30" fmla="*/ 79 h 7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4" h="79">
                    <a:moveTo>
                      <a:pt x="21" y="79"/>
                    </a:moveTo>
                    <a:lnTo>
                      <a:pt x="47" y="74"/>
                    </a:lnTo>
                    <a:lnTo>
                      <a:pt x="47" y="43"/>
                    </a:lnTo>
                    <a:lnTo>
                      <a:pt x="64" y="28"/>
                    </a:lnTo>
                    <a:lnTo>
                      <a:pt x="62" y="0"/>
                    </a:lnTo>
                    <a:lnTo>
                      <a:pt x="18" y="18"/>
                    </a:lnTo>
                    <a:lnTo>
                      <a:pt x="0" y="32"/>
                    </a:lnTo>
                    <a:lnTo>
                      <a:pt x="15" y="68"/>
                    </a:lnTo>
                    <a:lnTo>
                      <a:pt x="21" y="79"/>
                    </a:lnTo>
                    <a:close/>
                  </a:path>
                </a:pathLst>
              </a:custGeom>
              <a:noFill/>
              <a:ln w="0">
                <a:solidFill>
                  <a:srgbClr val="1F8F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67" name="Freeform 2125"/>
              <p:cNvSpPr>
                <a:spLocks/>
              </p:cNvSpPr>
              <p:nvPr/>
            </p:nvSpPr>
            <p:spPr bwMode="auto">
              <a:xfrm>
                <a:off x="3839" y="2206"/>
                <a:ext cx="274" cy="568"/>
              </a:xfrm>
              <a:custGeom>
                <a:avLst/>
                <a:gdLst>
                  <a:gd name="T0" fmla="*/ 2147483647 w 60"/>
                  <a:gd name="T1" fmla="*/ 2147483647 h 124"/>
                  <a:gd name="T2" fmla="*/ 2147483647 w 60"/>
                  <a:gd name="T3" fmla="*/ 2147483647 h 124"/>
                  <a:gd name="T4" fmla="*/ 2147483647 w 60"/>
                  <a:gd name="T5" fmla="*/ 2147483647 h 124"/>
                  <a:gd name="T6" fmla="*/ 2147483647 w 60"/>
                  <a:gd name="T7" fmla="*/ 2147483647 h 124"/>
                  <a:gd name="T8" fmla="*/ 2147483647 w 60"/>
                  <a:gd name="T9" fmla="*/ 2147483647 h 124"/>
                  <a:gd name="T10" fmla="*/ 2147483647 w 60"/>
                  <a:gd name="T11" fmla="*/ 2147483647 h 124"/>
                  <a:gd name="T12" fmla="*/ 2147483647 w 60"/>
                  <a:gd name="T13" fmla="*/ 0 h 124"/>
                  <a:gd name="T14" fmla="*/ 2147483647 w 60"/>
                  <a:gd name="T15" fmla="*/ 2147483647 h 124"/>
                  <a:gd name="T16" fmla="*/ 2147483647 w 60"/>
                  <a:gd name="T17" fmla="*/ 2147483647 h 124"/>
                  <a:gd name="T18" fmla="*/ 2147483647 w 60"/>
                  <a:gd name="T19" fmla="*/ 2147483647 h 124"/>
                  <a:gd name="T20" fmla="*/ 0 w 60"/>
                  <a:gd name="T21" fmla="*/ 2147483647 h 124"/>
                  <a:gd name="T22" fmla="*/ 2147483647 w 60"/>
                  <a:gd name="T23" fmla="*/ 2147483647 h 124"/>
                  <a:gd name="T24" fmla="*/ 2147483647 w 60"/>
                  <a:gd name="T25" fmla="*/ 2147483647 h 124"/>
                  <a:gd name="T26" fmla="*/ 2147483647 w 60"/>
                  <a:gd name="T27" fmla="*/ 2147483647 h 124"/>
                  <a:gd name="T28" fmla="*/ 2147483647 w 60"/>
                  <a:gd name="T29" fmla="*/ 2147483647 h 124"/>
                  <a:gd name="T30" fmla="*/ 2147483647 w 60"/>
                  <a:gd name="T31" fmla="*/ 2147483647 h 12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60"/>
                  <a:gd name="T49" fmla="*/ 0 h 124"/>
                  <a:gd name="T50" fmla="*/ 60 w 60"/>
                  <a:gd name="T51" fmla="*/ 124 h 12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60" h="124">
                    <a:moveTo>
                      <a:pt x="49" y="124"/>
                    </a:moveTo>
                    <a:lnTo>
                      <a:pt x="56" y="98"/>
                    </a:lnTo>
                    <a:lnTo>
                      <a:pt x="47" y="78"/>
                    </a:lnTo>
                    <a:lnTo>
                      <a:pt x="42" y="28"/>
                    </a:lnTo>
                    <a:lnTo>
                      <a:pt x="59" y="11"/>
                    </a:lnTo>
                    <a:lnTo>
                      <a:pt x="60" y="5"/>
                    </a:lnTo>
                    <a:lnTo>
                      <a:pt x="56" y="0"/>
                    </a:lnTo>
                    <a:lnTo>
                      <a:pt x="18" y="14"/>
                    </a:lnTo>
                    <a:lnTo>
                      <a:pt x="15" y="37"/>
                    </a:lnTo>
                    <a:lnTo>
                      <a:pt x="1" y="48"/>
                    </a:lnTo>
                    <a:lnTo>
                      <a:pt x="0" y="74"/>
                    </a:lnTo>
                    <a:lnTo>
                      <a:pt x="13" y="78"/>
                    </a:lnTo>
                    <a:lnTo>
                      <a:pt x="24" y="106"/>
                    </a:lnTo>
                    <a:lnTo>
                      <a:pt x="21" y="112"/>
                    </a:lnTo>
                    <a:lnTo>
                      <a:pt x="37" y="123"/>
                    </a:lnTo>
                    <a:lnTo>
                      <a:pt x="49" y="124"/>
                    </a:lnTo>
                    <a:close/>
                  </a:path>
                </a:pathLst>
              </a:custGeom>
              <a:solidFill>
                <a:srgbClr val="6CB8C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68" name="Freeform 2126"/>
              <p:cNvSpPr>
                <a:spLocks/>
              </p:cNvSpPr>
              <p:nvPr/>
            </p:nvSpPr>
            <p:spPr bwMode="auto">
              <a:xfrm>
                <a:off x="3839" y="2206"/>
                <a:ext cx="274" cy="568"/>
              </a:xfrm>
              <a:custGeom>
                <a:avLst/>
                <a:gdLst>
                  <a:gd name="T0" fmla="*/ 2147483647 w 60"/>
                  <a:gd name="T1" fmla="*/ 2147483647 h 124"/>
                  <a:gd name="T2" fmla="*/ 2147483647 w 60"/>
                  <a:gd name="T3" fmla="*/ 2147483647 h 124"/>
                  <a:gd name="T4" fmla="*/ 2147483647 w 60"/>
                  <a:gd name="T5" fmla="*/ 2147483647 h 124"/>
                  <a:gd name="T6" fmla="*/ 2147483647 w 60"/>
                  <a:gd name="T7" fmla="*/ 2147483647 h 124"/>
                  <a:gd name="T8" fmla="*/ 2147483647 w 60"/>
                  <a:gd name="T9" fmla="*/ 2147483647 h 124"/>
                  <a:gd name="T10" fmla="*/ 2147483647 w 60"/>
                  <a:gd name="T11" fmla="*/ 2147483647 h 124"/>
                  <a:gd name="T12" fmla="*/ 2147483647 w 60"/>
                  <a:gd name="T13" fmla="*/ 0 h 124"/>
                  <a:gd name="T14" fmla="*/ 2147483647 w 60"/>
                  <a:gd name="T15" fmla="*/ 2147483647 h 124"/>
                  <a:gd name="T16" fmla="*/ 2147483647 w 60"/>
                  <a:gd name="T17" fmla="*/ 2147483647 h 124"/>
                  <a:gd name="T18" fmla="*/ 2147483647 w 60"/>
                  <a:gd name="T19" fmla="*/ 2147483647 h 124"/>
                  <a:gd name="T20" fmla="*/ 0 w 60"/>
                  <a:gd name="T21" fmla="*/ 2147483647 h 124"/>
                  <a:gd name="T22" fmla="*/ 2147483647 w 60"/>
                  <a:gd name="T23" fmla="*/ 2147483647 h 124"/>
                  <a:gd name="T24" fmla="*/ 2147483647 w 60"/>
                  <a:gd name="T25" fmla="*/ 2147483647 h 124"/>
                  <a:gd name="T26" fmla="*/ 2147483647 w 60"/>
                  <a:gd name="T27" fmla="*/ 2147483647 h 124"/>
                  <a:gd name="T28" fmla="*/ 2147483647 w 60"/>
                  <a:gd name="T29" fmla="*/ 2147483647 h 124"/>
                  <a:gd name="T30" fmla="*/ 2147483647 w 60"/>
                  <a:gd name="T31" fmla="*/ 2147483647 h 12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60"/>
                  <a:gd name="T49" fmla="*/ 0 h 124"/>
                  <a:gd name="T50" fmla="*/ 60 w 60"/>
                  <a:gd name="T51" fmla="*/ 124 h 12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60" h="124">
                    <a:moveTo>
                      <a:pt x="49" y="124"/>
                    </a:moveTo>
                    <a:lnTo>
                      <a:pt x="56" y="98"/>
                    </a:lnTo>
                    <a:lnTo>
                      <a:pt x="47" y="78"/>
                    </a:lnTo>
                    <a:lnTo>
                      <a:pt x="42" y="28"/>
                    </a:lnTo>
                    <a:lnTo>
                      <a:pt x="59" y="11"/>
                    </a:lnTo>
                    <a:lnTo>
                      <a:pt x="60" y="5"/>
                    </a:lnTo>
                    <a:lnTo>
                      <a:pt x="56" y="0"/>
                    </a:lnTo>
                    <a:lnTo>
                      <a:pt x="18" y="14"/>
                    </a:lnTo>
                    <a:lnTo>
                      <a:pt x="15" y="37"/>
                    </a:lnTo>
                    <a:lnTo>
                      <a:pt x="1" y="48"/>
                    </a:lnTo>
                    <a:lnTo>
                      <a:pt x="0" y="74"/>
                    </a:lnTo>
                    <a:lnTo>
                      <a:pt x="13" y="78"/>
                    </a:lnTo>
                    <a:lnTo>
                      <a:pt x="24" y="106"/>
                    </a:lnTo>
                    <a:lnTo>
                      <a:pt x="21" y="112"/>
                    </a:lnTo>
                    <a:lnTo>
                      <a:pt x="37" y="123"/>
                    </a:lnTo>
                    <a:lnTo>
                      <a:pt x="49" y="124"/>
                    </a:lnTo>
                    <a:close/>
                  </a:path>
                </a:pathLst>
              </a:custGeom>
              <a:noFill/>
              <a:ln w="0">
                <a:solidFill>
                  <a:srgbClr val="1F8F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69" name="Freeform 2127"/>
              <p:cNvSpPr>
                <a:spLocks/>
              </p:cNvSpPr>
              <p:nvPr/>
            </p:nvSpPr>
            <p:spPr bwMode="auto">
              <a:xfrm>
                <a:off x="3820" y="2769"/>
                <a:ext cx="302" cy="334"/>
              </a:xfrm>
              <a:custGeom>
                <a:avLst/>
                <a:gdLst>
                  <a:gd name="T0" fmla="*/ 2147483647 w 66"/>
                  <a:gd name="T1" fmla="*/ 2147483647 h 73"/>
                  <a:gd name="T2" fmla="*/ 2147483647 w 66"/>
                  <a:gd name="T3" fmla="*/ 2147483647 h 73"/>
                  <a:gd name="T4" fmla="*/ 2147483647 w 66"/>
                  <a:gd name="T5" fmla="*/ 2147483647 h 73"/>
                  <a:gd name="T6" fmla="*/ 2147483647 w 66"/>
                  <a:gd name="T7" fmla="*/ 0 h 73"/>
                  <a:gd name="T8" fmla="*/ 0 w 66"/>
                  <a:gd name="T9" fmla="*/ 2147483647 h 73"/>
                  <a:gd name="T10" fmla="*/ 2147483647 w 66"/>
                  <a:gd name="T11" fmla="*/ 2147483647 h 73"/>
                  <a:gd name="T12" fmla="*/ 2147483647 w 66"/>
                  <a:gd name="T13" fmla="*/ 2147483647 h 73"/>
                  <a:gd name="T14" fmla="*/ 2147483647 w 66"/>
                  <a:gd name="T15" fmla="*/ 2147483647 h 73"/>
                  <a:gd name="T16" fmla="*/ 2147483647 w 66"/>
                  <a:gd name="T17" fmla="*/ 2147483647 h 73"/>
                  <a:gd name="T18" fmla="*/ 2147483647 w 66"/>
                  <a:gd name="T19" fmla="*/ 2147483647 h 7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6"/>
                  <a:gd name="T31" fmla="*/ 0 h 73"/>
                  <a:gd name="T32" fmla="*/ 66 w 66"/>
                  <a:gd name="T33" fmla="*/ 73 h 7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6" h="73">
                    <a:moveTo>
                      <a:pt x="65" y="50"/>
                    </a:moveTo>
                    <a:lnTo>
                      <a:pt x="66" y="25"/>
                    </a:lnTo>
                    <a:lnTo>
                      <a:pt x="23" y="18"/>
                    </a:lnTo>
                    <a:lnTo>
                      <a:pt x="9" y="0"/>
                    </a:lnTo>
                    <a:lnTo>
                      <a:pt x="0" y="35"/>
                    </a:lnTo>
                    <a:lnTo>
                      <a:pt x="11" y="64"/>
                    </a:lnTo>
                    <a:lnTo>
                      <a:pt x="22" y="67"/>
                    </a:lnTo>
                    <a:lnTo>
                      <a:pt x="49" y="73"/>
                    </a:lnTo>
                    <a:lnTo>
                      <a:pt x="64" y="55"/>
                    </a:lnTo>
                    <a:lnTo>
                      <a:pt x="65" y="50"/>
                    </a:lnTo>
                    <a:close/>
                  </a:path>
                </a:pathLst>
              </a:custGeom>
              <a:solidFill>
                <a:srgbClr val="D6B6D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70" name="Freeform 2128"/>
              <p:cNvSpPr>
                <a:spLocks/>
              </p:cNvSpPr>
              <p:nvPr/>
            </p:nvSpPr>
            <p:spPr bwMode="auto">
              <a:xfrm>
                <a:off x="3820" y="2769"/>
                <a:ext cx="302" cy="334"/>
              </a:xfrm>
              <a:custGeom>
                <a:avLst/>
                <a:gdLst>
                  <a:gd name="T0" fmla="*/ 2147483647 w 66"/>
                  <a:gd name="T1" fmla="*/ 2147483647 h 73"/>
                  <a:gd name="T2" fmla="*/ 2147483647 w 66"/>
                  <a:gd name="T3" fmla="*/ 2147483647 h 73"/>
                  <a:gd name="T4" fmla="*/ 2147483647 w 66"/>
                  <a:gd name="T5" fmla="*/ 2147483647 h 73"/>
                  <a:gd name="T6" fmla="*/ 2147483647 w 66"/>
                  <a:gd name="T7" fmla="*/ 0 h 73"/>
                  <a:gd name="T8" fmla="*/ 0 w 66"/>
                  <a:gd name="T9" fmla="*/ 2147483647 h 73"/>
                  <a:gd name="T10" fmla="*/ 2147483647 w 66"/>
                  <a:gd name="T11" fmla="*/ 2147483647 h 73"/>
                  <a:gd name="T12" fmla="*/ 2147483647 w 66"/>
                  <a:gd name="T13" fmla="*/ 2147483647 h 73"/>
                  <a:gd name="T14" fmla="*/ 2147483647 w 66"/>
                  <a:gd name="T15" fmla="*/ 2147483647 h 73"/>
                  <a:gd name="T16" fmla="*/ 2147483647 w 66"/>
                  <a:gd name="T17" fmla="*/ 2147483647 h 73"/>
                  <a:gd name="T18" fmla="*/ 2147483647 w 66"/>
                  <a:gd name="T19" fmla="*/ 2147483647 h 7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6"/>
                  <a:gd name="T31" fmla="*/ 0 h 73"/>
                  <a:gd name="T32" fmla="*/ 66 w 66"/>
                  <a:gd name="T33" fmla="*/ 73 h 7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6" h="73">
                    <a:moveTo>
                      <a:pt x="65" y="50"/>
                    </a:moveTo>
                    <a:lnTo>
                      <a:pt x="66" y="25"/>
                    </a:lnTo>
                    <a:lnTo>
                      <a:pt x="23" y="18"/>
                    </a:lnTo>
                    <a:lnTo>
                      <a:pt x="9" y="0"/>
                    </a:lnTo>
                    <a:lnTo>
                      <a:pt x="0" y="35"/>
                    </a:lnTo>
                    <a:lnTo>
                      <a:pt x="11" y="64"/>
                    </a:lnTo>
                    <a:lnTo>
                      <a:pt x="22" y="67"/>
                    </a:lnTo>
                    <a:lnTo>
                      <a:pt x="49" y="73"/>
                    </a:lnTo>
                    <a:lnTo>
                      <a:pt x="64" y="55"/>
                    </a:lnTo>
                    <a:lnTo>
                      <a:pt x="65" y="50"/>
                    </a:lnTo>
                    <a:close/>
                  </a:path>
                </a:pathLst>
              </a:custGeom>
              <a:noFill/>
              <a:ln w="0">
                <a:solidFill>
                  <a:srgbClr val="1F8F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71" name="Freeform 2129"/>
              <p:cNvSpPr>
                <a:spLocks/>
              </p:cNvSpPr>
              <p:nvPr/>
            </p:nvSpPr>
            <p:spPr bwMode="auto">
              <a:xfrm>
                <a:off x="3848" y="3003"/>
                <a:ext cx="270" cy="160"/>
              </a:xfrm>
              <a:custGeom>
                <a:avLst/>
                <a:gdLst>
                  <a:gd name="T0" fmla="*/ 2147483647 w 59"/>
                  <a:gd name="T1" fmla="*/ 2147483647 h 35"/>
                  <a:gd name="T2" fmla="*/ 2147483647 w 59"/>
                  <a:gd name="T3" fmla="*/ 2147483647 h 35"/>
                  <a:gd name="T4" fmla="*/ 2147483647 w 59"/>
                  <a:gd name="T5" fmla="*/ 2147483647 h 35"/>
                  <a:gd name="T6" fmla="*/ 2147483647 w 59"/>
                  <a:gd name="T7" fmla="*/ 2147483647 h 35"/>
                  <a:gd name="T8" fmla="*/ 2147483647 w 59"/>
                  <a:gd name="T9" fmla="*/ 2147483647 h 35"/>
                  <a:gd name="T10" fmla="*/ 2147483647 w 59"/>
                  <a:gd name="T11" fmla="*/ 2147483647 h 35"/>
                  <a:gd name="T12" fmla="*/ 0 w 59"/>
                  <a:gd name="T13" fmla="*/ 0 h 35"/>
                  <a:gd name="T14" fmla="*/ 2147483647 w 59"/>
                  <a:gd name="T15" fmla="*/ 2147483647 h 35"/>
                  <a:gd name="T16" fmla="*/ 2147483647 w 59"/>
                  <a:gd name="T17" fmla="*/ 2147483647 h 35"/>
                  <a:gd name="T18" fmla="*/ 2147483647 w 59"/>
                  <a:gd name="T19" fmla="*/ 2147483647 h 3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9"/>
                  <a:gd name="T31" fmla="*/ 0 h 35"/>
                  <a:gd name="T32" fmla="*/ 59 w 59"/>
                  <a:gd name="T33" fmla="*/ 35 h 3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9" h="35">
                    <a:moveTo>
                      <a:pt x="54" y="35"/>
                    </a:moveTo>
                    <a:lnTo>
                      <a:pt x="54" y="35"/>
                    </a:lnTo>
                    <a:lnTo>
                      <a:pt x="51" y="21"/>
                    </a:lnTo>
                    <a:lnTo>
                      <a:pt x="59" y="6"/>
                    </a:lnTo>
                    <a:lnTo>
                      <a:pt x="59" y="3"/>
                    </a:lnTo>
                    <a:lnTo>
                      <a:pt x="37" y="13"/>
                    </a:lnTo>
                    <a:lnTo>
                      <a:pt x="0" y="0"/>
                    </a:lnTo>
                    <a:lnTo>
                      <a:pt x="3" y="23"/>
                    </a:lnTo>
                    <a:lnTo>
                      <a:pt x="9" y="31"/>
                    </a:lnTo>
                    <a:lnTo>
                      <a:pt x="54" y="35"/>
                    </a:lnTo>
                    <a:close/>
                  </a:path>
                </a:pathLst>
              </a:custGeom>
              <a:solidFill>
                <a:srgbClr val="DBEDD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72" name="Freeform 2130"/>
              <p:cNvSpPr>
                <a:spLocks/>
              </p:cNvSpPr>
              <p:nvPr/>
            </p:nvSpPr>
            <p:spPr bwMode="auto">
              <a:xfrm>
                <a:off x="3848" y="3003"/>
                <a:ext cx="270" cy="160"/>
              </a:xfrm>
              <a:custGeom>
                <a:avLst/>
                <a:gdLst>
                  <a:gd name="T0" fmla="*/ 2147483647 w 59"/>
                  <a:gd name="T1" fmla="*/ 2147483647 h 35"/>
                  <a:gd name="T2" fmla="*/ 2147483647 w 59"/>
                  <a:gd name="T3" fmla="*/ 2147483647 h 35"/>
                  <a:gd name="T4" fmla="*/ 2147483647 w 59"/>
                  <a:gd name="T5" fmla="*/ 2147483647 h 35"/>
                  <a:gd name="T6" fmla="*/ 2147483647 w 59"/>
                  <a:gd name="T7" fmla="*/ 2147483647 h 35"/>
                  <a:gd name="T8" fmla="*/ 2147483647 w 59"/>
                  <a:gd name="T9" fmla="*/ 2147483647 h 35"/>
                  <a:gd name="T10" fmla="*/ 2147483647 w 59"/>
                  <a:gd name="T11" fmla="*/ 2147483647 h 35"/>
                  <a:gd name="T12" fmla="*/ 0 w 59"/>
                  <a:gd name="T13" fmla="*/ 0 h 35"/>
                  <a:gd name="T14" fmla="*/ 2147483647 w 59"/>
                  <a:gd name="T15" fmla="*/ 2147483647 h 35"/>
                  <a:gd name="T16" fmla="*/ 2147483647 w 59"/>
                  <a:gd name="T17" fmla="*/ 2147483647 h 35"/>
                  <a:gd name="T18" fmla="*/ 2147483647 w 59"/>
                  <a:gd name="T19" fmla="*/ 2147483647 h 3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9"/>
                  <a:gd name="T31" fmla="*/ 0 h 35"/>
                  <a:gd name="T32" fmla="*/ 59 w 59"/>
                  <a:gd name="T33" fmla="*/ 35 h 3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9" h="35">
                    <a:moveTo>
                      <a:pt x="54" y="35"/>
                    </a:moveTo>
                    <a:lnTo>
                      <a:pt x="54" y="35"/>
                    </a:lnTo>
                    <a:lnTo>
                      <a:pt x="51" y="21"/>
                    </a:lnTo>
                    <a:lnTo>
                      <a:pt x="59" y="6"/>
                    </a:lnTo>
                    <a:lnTo>
                      <a:pt x="59" y="3"/>
                    </a:lnTo>
                    <a:lnTo>
                      <a:pt x="37" y="13"/>
                    </a:lnTo>
                    <a:lnTo>
                      <a:pt x="0" y="0"/>
                    </a:lnTo>
                    <a:lnTo>
                      <a:pt x="3" y="23"/>
                    </a:lnTo>
                    <a:lnTo>
                      <a:pt x="9" y="31"/>
                    </a:lnTo>
                    <a:lnTo>
                      <a:pt x="54" y="35"/>
                    </a:lnTo>
                    <a:close/>
                  </a:path>
                </a:pathLst>
              </a:custGeom>
              <a:noFill/>
              <a:ln w="0">
                <a:solidFill>
                  <a:srgbClr val="1F8F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73" name="Freeform 2131"/>
              <p:cNvSpPr>
                <a:spLocks/>
              </p:cNvSpPr>
              <p:nvPr/>
            </p:nvSpPr>
            <p:spPr bwMode="auto">
              <a:xfrm>
                <a:off x="3779" y="3126"/>
                <a:ext cx="302" cy="211"/>
              </a:xfrm>
              <a:custGeom>
                <a:avLst/>
                <a:gdLst>
                  <a:gd name="T0" fmla="*/ 2147483647 w 66"/>
                  <a:gd name="T1" fmla="*/ 2147483647 h 46"/>
                  <a:gd name="T2" fmla="*/ 2147483647 w 66"/>
                  <a:gd name="T3" fmla="*/ 2147483647 h 46"/>
                  <a:gd name="T4" fmla="*/ 2147483647 w 66"/>
                  <a:gd name="T5" fmla="*/ 2147483647 h 46"/>
                  <a:gd name="T6" fmla="*/ 2147483647 w 66"/>
                  <a:gd name="T7" fmla="*/ 2147483647 h 46"/>
                  <a:gd name="T8" fmla="*/ 2147483647 w 66"/>
                  <a:gd name="T9" fmla="*/ 2147483647 h 46"/>
                  <a:gd name="T10" fmla="*/ 2147483647 w 66"/>
                  <a:gd name="T11" fmla="*/ 2147483647 h 46"/>
                  <a:gd name="T12" fmla="*/ 2147483647 w 66"/>
                  <a:gd name="T13" fmla="*/ 0 h 46"/>
                  <a:gd name="T14" fmla="*/ 0 w 66"/>
                  <a:gd name="T15" fmla="*/ 2147483647 h 46"/>
                  <a:gd name="T16" fmla="*/ 2147483647 w 66"/>
                  <a:gd name="T17" fmla="*/ 2147483647 h 46"/>
                  <a:gd name="T18" fmla="*/ 2147483647 w 66"/>
                  <a:gd name="T19" fmla="*/ 2147483647 h 46"/>
                  <a:gd name="T20" fmla="*/ 2147483647 w 66"/>
                  <a:gd name="T21" fmla="*/ 2147483647 h 46"/>
                  <a:gd name="T22" fmla="*/ 2147483647 w 66"/>
                  <a:gd name="T23" fmla="*/ 2147483647 h 4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66"/>
                  <a:gd name="T37" fmla="*/ 0 h 46"/>
                  <a:gd name="T38" fmla="*/ 66 w 66"/>
                  <a:gd name="T39" fmla="*/ 46 h 4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66" h="46">
                    <a:moveTo>
                      <a:pt x="46" y="34"/>
                    </a:moveTo>
                    <a:lnTo>
                      <a:pt x="46" y="29"/>
                    </a:lnTo>
                    <a:lnTo>
                      <a:pt x="58" y="23"/>
                    </a:lnTo>
                    <a:lnTo>
                      <a:pt x="62" y="16"/>
                    </a:lnTo>
                    <a:lnTo>
                      <a:pt x="66" y="6"/>
                    </a:lnTo>
                    <a:lnTo>
                      <a:pt x="7" y="0"/>
                    </a:lnTo>
                    <a:lnTo>
                      <a:pt x="0" y="7"/>
                    </a:lnTo>
                    <a:lnTo>
                      <a:pt x="3" y="14"/>
                    </a:lnTo>
                    <a:lnTo>
                      <a:pt x="5" y="45"/>
                    </a:lnTo>
                    <a:lnTo>
                      <a:pt x="15" y="46"/>
                    </a:lnTo>
                    <a:lnTo>
                      <a:pt x="46" y="34"/>
                    </a:lnTo>
                    <a:close/>
                  </a:path>
                </a:pathLst>
              </a:custGeom>
              <a:solidFill>
                <a:srgbClr val="FFC6C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74" name="Freeform 2132"/>
              <p:cNvSpPr>
                <a:spLocks/>
              </p:cNvSpPr>
              <p:nvPr/>
            </p:nvSpPr>
            <p:spPr bwMode="auto">
              <a:xfrm>
                <a:off x="3779" y="3126"/>
                <a:ext cx="302" cy="211"/>
              </a:xfrm>
              <a:custGeom>
                <a:avLst/>
                <a:gdLst>
                  <a:gd name="T0" fmla="*/ 2147483647 w 66"/>
                  <a:gd name="T1" fmla="*/ 2147483647 h 46"/>
                  <a:gd name="T2" fmla="*/ 2147483647 w 66"/>
                  <a:gd name="T3" fmla="*/ 2147483647 h 46"/>
                  <a:gd name="T4" fmla="*/ 2147483647 w 66"/>
                  <a:gd name="T5" fmla="*/ 2147483647 h 46"/>
                  <a:gd name="T6" fmla="*/ 2147483647 w 66"/>
                  <a:gd name="T7" fmla="*/ 2147483647 h 46"/>
                  <a:gd name="T8" fmla="*/ 2147483647 w 66"/>
                  <a:gd name="T9" fmla="*/ 2147483647 h 46"/>
                  <a:gd name="T10" fmla="*/ 2147483647 w 66"/>
                  <a:gd name="T11" fmla="*/ 2147483647 h 46"/>
                  <a:gd name="T12" fmla="*/ 2147483647 w 66"/>
                  <a:gd name="T13" fmla="*/ 0 h 46"/>
                  <a:gd name="T14" fmla="*/ 0 w 66"/>
                  <a:gd name="T15" fmla="*/ 2147483647 h 46"/>
                  <a:gd name="T16" fmla="*/ 2147483647 w 66"/>
                  <a:gd name="T17" fmla="*/ 2147483647 h 46"/>
                  <a:gd name="T18" fmla="*/ 2147483647 w 66"/>
                  <a:gd name="T19" fmla="*/ 2147483647 h 46"/>
                  <a:gd name="T20" fmla="*/ 2147483647 w 66"/>
                  <a:gd name="T21" fmla="*/ 2147483647 h 46"/>
                  <a:gd name="T22" fmla="*/ 2147483647 w 66"/>
                  <a:gd name="T23" fmla="*/ 2147483647 h 4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66"/>
                  <a:gd name="T37" fmla="*/ 0 h 46"/>
                  <a:gd name="T38" fmla="*/ 66 w 66"/>
                  <a:gd name="T39" fmla="*/ 46 h 4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66" h="46">
                    <a:moveTo>
                      <a:pt x="46" y="34"/>
                    </a:moveTo>
                    <a:lnTo>
                      <a:pt x="46" y="29"/>
                    </a:lnTo>
                    <a:lnTo>
                      <a:pt x="58" y="23"/>
                    </a:lnTo>
                    <a:lnTo>
                      <a:pt x="62" y="16"/>
                    </a:lnTo>
                    <a:lnTo>
                      <a:pt x="66" y="6"/>
                    </a:lnTo>
                    <a:lnTo>
                      <a:pt x="7" y="0"/>
                    </a:lnTo>
                    <a:lnTo>
                      <a:pt x="0" y="7"/>
                    </a:lnTo>
                    <a:lnTo>
                      <a:pt x="3" y="14"/>
                    </a:lnTo>
                    <a:lnTo>
                      <a:pt x="5" y="45"/>
                    </a:lnTo>
                    <a:lnTo>
                      <a:pt x="15" y="46"/>
                    </a:lnTo>
                    <a:lnTo>
                      <a:pt x="46" y="34"/>
                    </a:lnTo>
                    <a:close/>
                  </a:path>
                </a:pathLst>
              </a:custGeom>
              <a:noFill/>
              <a:ln w="0">
                <a:solidFill>
                  <a:srgbClr val="1F8F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75" name="Freeform 2133"/>
              <p:cNvSpPr>
                <a:spLocks/>
              </p:cNvSpPr>
              <p:nvPr/>
            </p:nvSpPr>
            <p:spPr bwMode="auto">
              <a:xfrm>
                <a:off x="3541" y="3369"/>
                <a:ext cx="224" cy="201"/>
              </a:xfrm>
              <a:custGeom>
                <a:avLst/>
                <a:gdLst>
                  <a:gd name="T0" fmla="*/ 2147483647 w 49"/>
                  <a:gd name="T1" fmla="*/ 2147483647 h 44"/>
                  <a:gd name="T2" fmla="*/ 2147483647 w 49"/>
                  <a:gd name="T3" fmla="*/ 2147483647 h 44"/>
                  <a:gd name="T4" fmla="*/ 2147483647 w 49"/>
                  <a:gd name="T5" fmla="*/ 2147483647 h 44"/>
                  <a:gd name="T6" fmla="*/ 2147483647 w 49"/>
                  <a:gd name="T7" fmla="*/ 0 h 44"/>
                  <a:gd name="T8" fmla="*/ 0 w 49"/>
                  <a:gd name="T9" fmla="*/ 2147483647 h 44"/>
                  <a:gd name="T10" fmla="*/ 2147483647 w 49"/>
                  <a:gd name="T11" fmla="*/ 2147483647 h 4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9"/>
                  <a:gd name="T19" fmla="*/ 0 h 44"/>
                  <a:gd name="T20" fmla="*/ 49 w 49"/>
                  <a:gd name="T21" fmla="*/ 44 h 4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9" h="44">
                    <a:moveTo>
                      <a:pt x="11" y="44"/>
                    </a:moveTo>
                    <a:lnTo>
                      <a:pt x="49" y="43"/>
                    </a:lnTo>
                    <a:lnTo>
                      <a:pt x="36" y="11"/>
                    </a:lnTo>
                    <a:lnTo>
                      <a:pt x="17" y="0"/>
                    </a:lnTo>
                    <a:lnTo>
                      <a:pt x="0" y="25"/>
                    </a:lnTo>
                    <a:lnTo>
                      <a:pt x="11" y="44"/>
                    </a:lnTo>
                    <a:close/>
                  </a:path>
                </a:pathLst>
              </a:custGeom>
              <a:solidFill>
                <a:srgbClr val="B5D7E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76" name="Freeform 2134"/>
              <p:cNvSpPr>
                <a:spLocks/>
              </p:cNvSpPr>
              <p:nvPr/>
            </p:nvSpPr>
            <p:spPr bwMode="auto">
              <a:xfrm>
                <a:off x="3541" y="3369"/>
                <a:ext cx="224" cy="201"/>
              </a:xfrm>
              <a:custGeom>
                <a:avLst/>
                <a:gdLst>
                  <a:gd name="T0" fmla="*/ 2147483647 w 49"/>
                  <a:gd name="T1" fmla="*/ 2147483647 h 44"/>
                  <a:gd name="T2" fmla="*/ 2147483647 w 49"/>
                  <a:gd name="T3" fmla="*/ 2147483647 h 44"/>
                  <a:gd name="T4" fmla="*/ 2147483647 w 49"/>
                  <a:gd name="T5" fmla="*/ 2147483647 h 44"/>
                  <a:gd name="T6" fmla="*/ 2147483647 w 49"/>
                  <a:gd name="T7" fmla="*/ 0 h 44"/>
                  <a:gd name="T8" fmla="*/ 0 w 49"/>
                  <a:gd name="T9" fmla="*/ 2147483647 h 44"/>
                  <a:gd name="T10" fmla="*/ 2147483647 w 49"/>
                  <a:gd name="T11" fmla="*/ 2147483647 h 4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9"/>
                  <a:gd name="T19" fmla="*/ 0 h 44"/>
                  <a:gd name="T20" fmla="*/ 49 w 49"/>
                  <a:gd name="T21" fmla="*/ 44 h 4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9" h="44">
                    <a:moveTo>
                      <a:pt x="11" y="44"/>
                    </a:moveTo>
                    <a:lnTo>
                      <a:pt x="49" y="43"/>
                    </a:lnTo>
                    <a:lnTo>
                      <a:pt x="36" y="11"/>
                    </a:lnTo>
                    <a:lnTo>
                      <a:pt x="17" y="0"/>
                    </a:lnTo>
                    <a:lnTo>
                      <a:pt x="0" y="25"/>
                    </a:lnTo>
                    <a:lnTo>
                      <a:pt x="11" y="44"/>
                    </a:lnTo>
                    <a:close/>
                  </a:path>
                </a:pathLst>
              </a:custGeom>
              <a:noFill/>
              <a:ln w="0">
                <a:solidFill>
                  <a:srgbClr val="1F8F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77" name="Freeform 2135"/>
              <p:cNvSpPr>
                <a:spLocks/>
              </p:cNvSpPr>
              <p:nvPr/>
            </p:nvSpPr>
            <p:spPr bwMode="auto">
              <a:xfrm>
                <a:off x="3285" y="3401"/>
                <a:ext cx="306" cy="174"/>
              </a:xfrm>
              <a:custGeom>
                <a:avLst/>
                <a:gdLst>
                  <a:gd name="T0" fmla="*/ 2147483647 w 67"/>
                  <a:gd name="T1" fmla="*/ 2147483647 h 38"/>
                  <a:gd name="T2" fmla="*/ 2147483647 w 67"/>
                  <a:gd name="T3" fmla="*/ 2147483647 h 38"/>
                  <a:gd name="T4" fmla="*/ 2147483647 w 67"/>
                  <a:gd name="T5" fmla="*/ 2147483647 h 38"/>
                  <a:gd name="T6" fmla="*/ 2147483647 w 67"/>
                  <a:gd name="T7" fmla="*/ 2147483647 h 38"/>
                  <a:gd name="T8" fmla="*/ 2147483647 w 67"/>
                  <a:gd name="T9" fmla="*/ 0 h 38"/>
                  <a:gd name="T10" fmla="*/ 2147483647 w 67"/>
                  <a:gd name="T11" fmla="*/ 2147483647 h 38"/>
                  <a:gd name="T12" fmla="*/ 0 w 67"/>
                  <a:gd name="T13" fmla="*/ 2147483647 h 38"/>
                  <a:gd name="T14" fmla="*/ 2147483647 w 67"/>
                  <a:gd name="T15" fmla="*/ 2147483647 h 3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7"/>
                  <a:gd name="T25" fmla="*/ 0 h 38"/>
                  <a:gd name="T26" fmla="*/ 67 w 67"/>
                  <a:gd name="T27" fmla="*/ 38 h 3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7" h="38">
                    <a:moveTo>
                      <a:pt x="26" y="20"/>
                    </a:moveTo>
                    <a:lnTo>
                      <a:pt x="44" y="38"/>
                    </a:lnTo>
                    <a:lnTo>
                      <a:pt x="67" y="37"/>
                    </a:lnTo>
                    <a:lnTo>
                      <a:pt x="57" y="17"/>
                    </a:lnTo>
                    <a:lnTo>
                      <a:pt x="24" y="0"/>
                    </a:lnTo>
                    <a:lnTo>
                      <a:pt x="3" y="4"/>
                    </a:lnTo>
                    <a:lnTo>
                      <a:pt x="0" y="17"/>
                    </a:lnTo>
                    <a:lnTo>
                      <a:pt x="26" y="20"/>
                    </a:lnTo>
                    <a:close/>
                  </a:path>
                </a:pathLst>
              </a:custGeom>
              <a:solidFill>
                <a:srgbClr val="AADBC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78" name="Freeform 2136"/>
              <p:cNvSpPr>
                <a:spLocks/>
              </p:cNvSpPr>
              <p:nvPr/>
            </p:nvSpPr>
            <p:spPr bwMode="auto">
              <a:xfrm>
                <a:off x="3285" y="3401"/>
                <a:ext cx="306" cy="174"/>
              </a:xfrm>
              <a:custGeom>
                <a:avLst/>
                <a:gdLst>
                  <a:gd name="T0" fmla="*/ 2147483647 w 67"/>
                  <a:gd name="T1" fmla="*/ 2147483647 h 38"/>
                  <a:gd name="T2" fmla="*/ 2147483647 w 67"/>
                  <a:gd name="T3" fmla="*/ 2147483647 h 38"/>
                  <a:gd name="T4" fmla="*/ 2147483647 w 67"/>
                  <a:gd name="T5" fmla="*/ 2147483647 h 38"/>
                  <a:gd name="T6" fmla="*/ 2147483647 w 67"/>
                  <a:gd name="T7" fmla="*/ 2147483647 h 38"/>
                  <a:gd name="T8" fmla="*/ 2147483647 w 67"/>
                  <a:gd name="T9" fmla="*/ 0 h 38"/>
                  <a:gd name="T10" fmla="*/ 2147483647 w 67"/>
                  <a:gd name="T11" fmla="*/ 2147483647 h 38"/>
                  <a:gd name="T12" fmla="*/ 0 w 67"/>
                  <a:gd name="T13" fmla="*/ 2147483647 h 38"/>
                  <a:gd name="T14" fmla="*/ 2147483647 w 67"/>
                  <a:gd name="T15" fmla="*/ 2147483647 h 3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7"/>
                  <a:gd name="T25" fmla="*/ 0 h 38"/>
                  <a:gd name="T26" fmla="*/ 67 w 67"/>
                  <a:gd name="T27" fmla="*/ 38 h 3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7" h="38">
                    <a:moveTo>
                      <a:pt x="26" y="20"/>
                    </a:moveTo>
                    <a:lnTo>
                      <a:pt x="44" y="38"/>
                    </a:lnTo>
                    <a:lnTo>
                      <a:pt x="67" y="37"/>
                    </a:lnTo>
                    <a:lnTo>
                      <a:pt x="57" y="17"/>
                    </a:lnTo>
                    <a:lnTo>
                      <a:pt x="24" y="0"/>
                    </a:lnTo>
                    <a:lnTo>
                      <a:pt x="3" y="4"/>
                    </a:lnTo>
                    <a:lnTo>
                      <a:pt x="0" y="17"/>
                    </a:lnTo>
                    <a:lnTo>
                      <a:pt x="26" y="20"/>
                    </a:lnTo>
                    <a:close/>
                  </a:path>
                </a:pathLst>
              </a:custGeom>
              <a:noFill/>
              <a:ln w="0">
                <a:solidFill>
                  <a:srgbClr val="1F8F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79" name="Freeform 2137"/>
              <p:cNvSpPr>
                <a:spLocks/>
              </p:cNvSpPr>
              <p:nvPr/>
            </p:nvSpPr>
            <p:spPr bwMode="auto">
              <a:xfrm>
                <a:off x="3706" y="2659"/>
                <a:ext cx="421" cy="316"/>
              </a:xfrm>
              <a:custGeom>
                <a:avLst/>
                <a:gdLst>
                  <a:gd name="T0" fmla="*/ 2147483647 w 92"/>
                  <a:gd name="T1" fmla="*/ 2147483647 h 69"/>
                  <a:gd name="T2" fmla="*/ 2147483647 w 92"/>
                  <a:gd name="T3" fmla="*/ 2147483647 h 69"/>
                  <a:gd name="T4" fmla="*/ 2147483647 w 92"/>
                  <a:gd name="T5" fmla="*/ 2147483647 h 69"/>
                  <a:gd name="T6" fmla="*/ 2147483647 w 92"/>
                  <a:gd name="T7" fmla="*/ 2147483647 h 69"/>
                  <a:gd name="T8" fmla="*/ 2147483647 w 92"/>
                  <a:gd name="T9" fmla="*/ 2147483647 h 69"/>
                  <a:gd name="T10" fmla="*/ 2147483647 w 92"/>
                  <a:gd name="T11" fmla="*/ 0 h 69"/>
                  <a:gd name="T12" fmla="*/ 2147483647 w 92"/>
                  <a:gd name="T13" fmla="*/ 2147483647 h 69"/>
                  <a:gd name="T14" fmla="*/ 0 w 92"/>
                  <a:gd name="T15" fmla="*/ 2147483647 h 69"/>
                  <a:gd name="T16" fmla="*/ 2147483647 w 92"/>
                  <a:gd name="T17" fmla="*/ 2147483647 h 69"/>
                  <a:gd name="T18" fmla="*/ 2147483647 w 92"/>
                  <a:gd name="T19" fmla="*/ 2147483647 h 69"/>
                  <a:gd name="T20" fmla="*/ 2147483647 w 92"/>
                  <a:gd name="T21" fmla="*/ 2147483647 h 69"/>
                  <a:gd name="T22" fmla="*/ 2147483647 w 92"/>
                  <a:gd name="T23" fmla="*/ 2147483647 h 69"/>
                  <a:gd name="T24" fmla="*/ 2147483647 w 92"/>
                  <a:gd name="T25" fmla="*/ 2147483647 h 69"/>
                  <a:gd name="T26" fmla="*/ 2147483647 w 92"/>
                  <a:gd name="T27" fmla="*/ 2147483647 h 6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92"/>
                  <a:gd name="T43" fmla="*/ 0 h 69"/>
                  <a:gd name="T44" fmla="*/ 92 w 92"/>
                  <a:gd name="T45" fmla="*/ 69 h 69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92" h="69">
                    <a:moveTo>
                      <a:pt x="90" y="69"/>
                    </a:moveTo>
                    <a:lnTo>
                      <a:pt x="92" y="37"/>
                    </a:lnTo>
                    <a:lnTo>
                      <a:pt x="77" y="31"/>
                    </a:lnTo>
                    <a:lnTo>
                      <a:pt x="78" y="25"/>
                    </a:lnTo>
                    <a:lnTo>
                      <a:pt x="67" y="23"/>
                    </a:lnTo>
                    <a:lnTo>
                      <a:pt x="29" y="0"/>
                    </a:lnTo>
                    <a:lnTo>
                      <a:pt x="3" y="16"/>
                    </a:lnTo>
                    <a:lnTo>
                      <a:pt x="0" y="38"/>
                    </a:lnTo>
                    <a:lnTo>
                      <a:pt x="16" y="47"/>
                    </a:lnTo>
                    <a:lnTo>
                      <a:pt x="21" y="38"/>
                    </a:lnTo>
                    <a:lnTo>
                      <a:pt x="34" y="41"/>
                    </a:lnTo>
                    <a:lnTo>
                      <a:pt x="38" y="49"/>
                    </a:lnTo>
                    <a:lnTo>
                      <a:pt x="66" y="50"/>
                    </a:lnTo>
                    <a:lnTo>
                      <a:pt x="90" y="69"/>
                    </a:lnTo>
                    <a:close/>
                  </a:path>
                </a:pathLst>
              </a:custGeom>
              <a:solidFill>
                <a:srgbClr val="B5D7E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80" name="Freeform 2138"/>
              <p:cNvSpPr>
                <a:spLocks/>
              </p:cNvSpPr>
              <p:nvPr/>
            </p:nvSpPr>
            <p:spPr bwMode="auto">
              <a:xfrm>
                <a:off x="3706" y="2659"/>
                <a:ext cx="421" cy="316"/>
              </a:xfrm>
              <a:custGeom>
                <a:avLst/>
                <a:gdLst>
                  <a:gd name="T0" fmla="*/ 2147483647 w 92"/>
                  <a:gd name="T1" fmla="*/ 2147483647 h 69"/>
                  <a:gd name="T2" fmla="*/ 2147483647 w 92"/>
                  <a:gd name="T3" fmla="*/ 2147483647 h 69"/>
                  <a:gd name="T4" fmla="*/ 2147483647 w 92"/>
                  <a:gd name="T5" fmla="*/ 2147483647 h 69"/>
                  <a:gd name="T6" fmla="*/ 2147483647 w 92"/>
                  <a:gd name="T7" fmla="*/ 2147483647 h 69"/>
                  <a:gd name="T8" fmla="*/ 2147483647 w 92"/>
                  <a:gd name="T9" fmla="*/ 2147483647 h 69"/>
                  <a:gd name="T10" fmla="*/ 2147483647 w 92"/>
                  <a:gd name="T11" fmla="*/ 0 h 69"/>
                  <a:gd name="T12" fmla="*/ 2147483647 w 92"/>
                  <a:gd name="T13" fmla="*/ 2147483647 h 69"/>
                  <a:gd name="T14" fmla="*/ 0 w 92"/>
                  <a:gd name="T15" fmla="*/ 2147483647 h 69"/>
                  <a:gd name="T16" fmla="*/ 2147483647 w 92"/>
                  <a:gd name="T17" fmla="*/ 2147483647 h 69"/>
                  <a:gd name="T18" fmla="*/ 2147483647 w 92"/>
                  <a:gd name="T19" fmla="*/ 2147483647 h 69"/>
                  <a:gd name="T20" fmla="*/ 2147483647 w 92"/>
                  <a:gd name="T21" fmla="*/ 2147483647 h 69"/>
                  <a:gd name="T22" fmla="*/ 2147483647 w 92"/>
                  <a:gd name="T23" fmla="*/ 2147483647 h 69"/>
                  <a:gd name="T24" fmla="*/ 2147483647 w 92"/>
                  <a:gd name="T25" fmla="*/ 2147483647 h 69"/>
                  <a:gd name="T26" fmla="*/ 2147483647 w 92"/>
                  <a:gd name="T27" fmla="*/ 2147483647 h 6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92"/>
                  <a:gd name="T43" fmla="*/ 0 h 69"/>
                  <a:gd name="T44" fmla="*/ 92 w 92"/>
                  <a:gd name="T45" fmla="*/ 69 h 69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92" h="69">
                    <a:moveTo>
                      <a:pt x="90" y="69"/>
                    </a:moveTo>
                    <a:lnTo>
                      <a:pt x="92" y="37"/>
                    </a:lnTo>
                    <a:lnTo>
                      <a:pt x="77" y="31"/>
                    </a:lnTo>
                    <a:lnTo>
                      <a:pt x="78" y="25"/>
                    </a:lnTo>
                    <a:lnTo>
                      <a:pt x="67" y="23"/>
                    </a:lnTo>
                    <a:lnTo>
                      <a:pt x="29" y="0"/>
                    </a:lnTo>
                    <a:lnTo>
                      <a:pt x="3" y="16"/>
                    </a:lnTo>
                    <a:lnTo>
                      <a:pt x="0" y="38"/>
                    </a:lnTo>
                    <a:lnTo>
                      <a:pt x="16" y="47"/>
                    </a:lnTo>
                    <a:lnTo>
                      <a:pt x="21" y="38"/>
                    </a:lnTo>
                    <a:lnTo>
                      <a:pt x="34" y="41"/>
                    </a:lnTo>
                    <a:lnTo>
                      <a:pt x="38" y="49"/>
                    </a:lnTo>
                    <a:lnTo>
                      <a:pt x="66" y="50"/>
                    </a:lnTo>
                    <a:lnTo>
                      <a:pt x="90" y="69"/>
                    </a:lnTo>
                    <a:close/>
                  </a:path>
                </a:pathLst>
              </a:custGeom>
              <a:noFill/>
              <a:ln w="0">
                <a:solidFill>
                  <a:srgbClr val="1F8F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81" name="Oval 2139"/>
              <p:cNvSpPr>
                <a:spLocks noChangeArrowheads="1"/>
              </p:cNvSpPr>
              <p:nvPr/>
            </p:nvSpPr>
            <p:spPr bwMode="auto">
              <a:xfrm>
                <a:off x="3353" y="1735"/>
                <a:ext cx="28" cy="27"/>
              </a:xfrm>
              <a:prstGeom prst="ellipse">
                <a:avLst/>
              </a:prstGeom>
              <a:solidFill>
                <a:srgbClr val="00625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800" dirty="0">
                  <a:latin typeface="Palatino Linotype" pitchFamily="18" charset="0"/>
                </a:endParaRPr>
              </a:p>
            </p:txBody>
          </p:sp>
          <p:sp>
            <p:nvSpPr>
              <p:cNvPr id="82" name="Oval 2140"/>
              <p:cNvSpPr>
                <a:spLocks noChangeArrowheads="1"/>
              </p:cNvSpPr>
              <p:nvPr/>
            </p:nvSpPr>
            <p:spPr bwMode="auto">
              <a:xfrm>
                <a:off x="3495" y="1707"/>
                <a:ext cx="32" cy="28"/>
              </a:xfrm>
              <a:prstGeom prst="ellipse">
                <a:avLst/>
              </a:prstGeom>
              <a:solidFill>
                <a:srgbClr val="00625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800" dirty="0">
                  <a:latin typeface="Palatino Linotype" pitchFamily="18" charset="0"/>
                </a:endParaRPr>
              </a:p>
            </p:txBody>
          </p:sp>
          <p:sp>
            <p:nvSpPr>
              <p:cNvPr id="83" name="Oval 2141"/>
              <p:cNvSpPr>
                <a:spLocks noChangeArrowheads="1"/>
              </p:cNvSpPr>
              <p:nvPr/>
            </p:nvSpPr>
            <p:spPr bwMode="auto">
              <a:xfrm>
                <a:off x="3047" y="2376"/>
                <a:ext cx="27" cy="27"/>
              </a:xfrm>
              <a:prstGeom prst="ellipse">
                <a:avLst/>
              </a:prstGeom>
              <a:solidFill>
                <a:srgbClr val="00625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800" dirty="0">
                  <a:latin typeface="Palatino Linotype" pitchFamily="18" charset="0"/>
                </a:endParaRPr>
              </a:p>
            </p:txBody>
          </p:sp>
          <p:sp>
            <p:nvSpPr>
              <p:cNvPr id="84" name="Oval 2142"/>
              <p:cNvSpPr>
                <a:spLocks noChangeArrowheads="1"/>
              </p:cNvSpPr>
              <p:nvPr/>
            </p:nvSpPr>
            <p:spPr bwMode="auto">
              <a:xfrm>
                <a:off x="3051" y="2650"/>
                <a:ext cx="28" cy="32"/>
              </a:xfrm>
              <a:prstGeom prst="ellipse">
                <a:avLst/>
              </a:prstGeom>
              <a:solidFill>
                <a:srgbClr val="00625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800" dirty="0">
                  <a:latin typeface="Palatino Linotype" pitchFamily="18" charset="0"/>
                </a:endParaRPr>
              </a:p>
            </p:txBody>
          </p:sp>
          <p:sp>
            <p:nvSpPr>
              <p:cNvPr id="85" name="Oval 2143"/>
              <p:cNvSpPr>
                <a:spLocks noChangeArrowheads="1"/>
              </p:cNvSpPr>
              <p:nvPr/>
            </p:nvSpPr>
            <p:spPr bwMode="auto">
              <a:xfrm>
                <a:off x="3102" y="2783"/>
                <a:ext cx="32" cy="32"/>
              </a:xfrm>
              <a:prstGeom prst="ellipse">
                <a:avLst/>
              </a:prstGeom>
              <a:solidFill>
                <a:srgbClr val="00625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800" dirty="0">
                  <a:latin typeface="Palatino Linotype" pitchFamily="18" charset="0"/>
                </a:endParaRPr>
              </a:p>
            </p:txBody>
          </p:sp>
          <p:sp>
            <p:nvSpPr>
              <p:cNvPr id="86" name="Oval 2144"/>
              <p:cNvSpPr>
                <a:spLocks noChangeArrowheads="1"/>
              </p:cNvSpPr>
              <p:nvPr/>
            </p:nvSpPr>
            <p:spPr bwMode="auto">
              <a:xfrm>
                <a:off x="3500" y="2023"/>
                <a:ext cx="32" cy="32"/>
              </a:xfrm>
              <a:prstGeom prst="ellipse">
                <a:avLst/>
              </a:prstGeom>
              <a:solidFill>
                <a:srgbClr val="00625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800" dirty="0">
                  <a:latin typeface="Palatino Linotype" pitchFamily="18" charset="0"/>
                </a:endParaRPr>
              </a:p>
            </p:txBody>
          </p:sp>
          <p:sp>
            <p:nvSpPr>
              <p:cNvPr id="87" name="Oval 2145"/>
              <p:cNvSpPr>
                <a:spLocks noChangeArrowheads="1"/>
              </p:cNvSpPr>
              <p:nvPr/>
            </p:nvSpPr>
            <p:spPr bwMode="auto">
              <a:xfrm>
                <a:off x="3541" y="2165"/>
                <a:ext cx="32" cy="32"/>
              </a:xfrm>
              <a:prstGeom prst="ellipse">
                <a:avLst/>
              </a:prstGeom>
              <a:solidFill>
                <a:srgbClr val="00625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800" dirty="0">
                  <a:latin typeface="Palatino Linotype" pitchFamily="18" charset="0"/>
                </a:endParaRPr>
              </a:p>
            </p:txBody>
          </p:sp>
          <p:sp>
            <p:nvSpPr>
              <p:cNvPr id="88" name="Oval 2146"/>
              <p:cNvSpPr>
                <a:spLocks noChangeArrowheads="1"/>
              </p:cNvSpPr>
              <p:nvPr/>
            </p:nvSpPr>
            <p:spPr bwMode="auto">
              <a:xfrm>
                <a:off x="3431" y="2115"/>
                <a:ext cx="32" cy="32"/>
              </a:xfrm>
              <a:prstGeom prst="ellipse">
                <a:avLst/>
              </a:prstGeom>
              <a:solidFill>
                <a:srgbClr val="00625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800" dirty="0">
                  <a:latin typeface="Palatino Linotype" pitchFamily="18" charset="0"/>
                </a:endParaRPr>
              </a:p>
            </p:txBody>
          </p:sp>
          <p:sp>
            <p:nvSpPr>
              <p:cNvPr id="89" name="Oval 2147"/>
              <p:cNvSpPr>
                <a:spLocks noChangeArrowheads="1"/>
              </p:cNvSpPr>
              <p:nvPr/>
            </p:nvSpPr>
            <p:spPr bwMode="auto">
              <a:xfrm>
                <a:off x="3807" y="2165"/>
                <a:ext cx="27" cy="32"/>
              </a:xfrm>
              <a:prstGeom prst="ellipse">
                <a:avLst/>
              </a:prstGeom>
              <a:solidFill>
                <a:srgbClr val="00625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800" dirty="0">
                  <a:latin typeface="Palatino Linotype" pitchFamily="18" charset="0"/>
                </a:endParaRPr>
              </a:p>
            </p:txBody>
          </p:sp>
          <p:sp>
            <p:nvSpPr>
              <p:cNvPr id="90" name="Freeform 2148"/>
              <p:cNvSpPr>
                <a:spLocks/>
              </p:cNvSpPr>
              <p:nvPr/>
            </p:nvSpPr>
            <p:spPr bwMode="auto">
              <a:xfrm>
                <a:off x="3701" y="2248"/>
                <a:ext cx="284" cy="306"/>
              </a:xfrm>
              <a:custGeom>
                <a:avLst/>
                <a:gdLst>
                  <a:gd name="T0" fmla="*/ 0 w 62"/>
                  <a:gd name="T1" fmla="*/ 2147483647 h 67"/>
                  <a:gd name="T2" fmla="*/ 2147483647 w 62"/>
                  <a:gd name="T3" fmla="*/ 2147483647 h 67"/>
                  <a:gd name="T4" fmla="*/ 2147483647 w 62"/>
                  <a:gd name="T5" fmla="*/ 2147483647 h 67"/>
                  <a:gd name="T6" fmla="*/ 2147483647 w 62"/>
                  <a:gd name="T7" fmla="*/ 2147483647 h 67"/>
                  <a:gd name="T8" fmla="*/ 2147483647 w 62"/>
                  <a:gd name="T9" fmla="*/ 2147483647 h 67"/>
                  <a:gd name="T10" fmla="*/ 2147483647 w 62"/>
                  <a:gd name="T11" fmla="*/ 2147483647 h 67"/>
                  <a:gd name="T12" fmla="*/ 2147483647 w 62"/>
                  <a:gd name="T13" fmla="*/ 0 h 67"/>
                  <a:gd name="T14" fmla="*/ 2147483647 w 62"/>
                  <a:gd name="T15" fmla="*/ 2147483647 h 67"/>
                  <a:gd name="T16" fmla="*/ 2147483647 w 62"/>
                  <a:gd name="T17" fmla="*/ 2147483647 h 67"/>
                  <a:gd name="T18" fmla="*/ 2147483647 w 62"/>
                  <a:gd name="T19" fmla="*/ 2147483647 h 67"/>
                  <a:gd name="T20" fmla="*/ 0 w 62"/>
                  <a:gd name="T21" fmla="*/ 2147483647 h 6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62"/>
                  <a:gd name="T34" fmla="*/ 0 h 67"/>
                  <a:gd name="T35" fmla="*/ 62 w 62"/>
                  <a:gd name="T36" fmla="*/ 67 h 6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62" h="67">
                    <a:moveTo>
                      <a:pt x="0" y="45"/>
                    </a:moveTo>
                    <a:lnTo>
                      <a:pt x="17" y="52"/>
                    </a:lnTo>
                    <a:lnTo>
                      <a:pt x="22" y="67"/>
                    </a:lnTo>
                    <a:lnTo>
                      <a:pt x="30" y="67"/>
                    </a:lnTo>
                    <a:lnTo>
                      <a:pt x="31" y="40"/>
                    </a:lnTo>
                    <a:lnTo>
                      <a:pt x="44" y="29"/>
                    </a:lnTo>
                    <a:lnTo>
                      <a:pt x="62" y="0"/>
                    </a:lnTo>
                    <a:lnTo>
                      <a:pt x="38" y="8"/>
                    </a:lnTo>
                    <a:lnTo>
                      <a:pt x="28" y="22"/>
                    </a:lnTo>
                    <a:lnTo>
                      <a:pt x="23" y="36"/>
                    </a:ln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B5D7E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91" name="Freeform 2149"/>
              <p:cNvSpPr>
                <a:spLocks/>
              </p:cNvSpPr>
              <p:nvPr/>
            </p:nvSpPr>
            <p:spPr bwMode="auto">
              <a:xfrm>
                <a:off x="3701" y="2248"/>
                <a:ext cx="284" cy="306"/>
              </a:xfrm>
              <a:custGeom>
                <a:avLst/>
                <a:gdLst>
                  <a:gd name="T0" fmla="*/ 0 w 62"/>
                  <a:gd name="T1" fmla="*/ 2147483647 h 67"/>
                  <a:gd name="T2" fmla="*/ 2147483647 w 62"/>
                  <a:gd name="T3" fmla="*/ 2147483647 h 67"/>
                  <a:gd name="T4" fmla="*/ 2147483647 w 62"/>
                  <a:gd name="T5" fmla="*/ 2147483647 h 67"/>
                  <a:gd name="T6" fmla="*/ 2147483647 w 62"/>
                  <a:gd name="T7" fmla="*/ 2147483647 h 67"/>
                  <a:gd name="T8" fmla="*/ 2147483647 w 62"/>
                  <a:gd name="T9" fmla="*/ 2147483647 h 67"/>
                  <a:gd name="T10" fmla="*/ 2147483647 w 62"/>
                  <a:gd name="T11" fmla="*/ 2147483647 h 67"/>
                  <a:gd name="T12" fmla="*/ 2147483647 w 62"/>
                  <a:gd name="T13" fmla="*/ 0 h 67"/>
                  <a:gd name="T14" fmla="*/ 2147483647 w 62"/>
                  <a:gd name="T15" fmla="*/ 2147483647 h 67"/>
                  <a:gd name="T16" fmla="*/ 2147483647 w 62"/>
                  <a:gd name="T17" fmla="*/ 2147483647 h 67"/>
                  <a:gd name="T18" fmla="*/ 2147483647 w 62"/>
                  <a:gd name="T19" fmla="*/ 2147483647 h 67"/>
                  <a:gd name="T20" fmla="*/ 0 w 62"/>
                  <a:gd name="T21" fmla="*/ 2147483647 h 6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62"/>
                  <a:gd name="T34" fmla="*/ 0 h 67"/>
                  <a:gd name="T35" fmla="*/ 62 w 62"/>
                  <a:gd name="T36" fmla="*/ 67 h 6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62" h="67">
                    <a:moveTo>
                      <a:pt x="0" y="45"/>
                    </a:moveTo>
                    <a:lnTo>
                      <a:pt x="17" y="52"/>
                    </a:lnTo>
                    <a:lnTo>
                      <a:pt x="22" y="67"/>
                    </a:lnTo>
                    <a:lnTo>
                      <a:pt x="30" y="67"/>
                    </a:lnTo>
                    <a:lnTo>
                      <a:pt x="31" y="40"/>
                    </a:lnTo>
                    <a:lnTo>
                      <a:pt x="44" y="29"/>
                    </a:lnTo>
                    <a:lnTo>
                      <a:pt x="62" y="0"/>
                    </a:lnTo>
                    <a:lnTo>
                      <a:pt x="38" y="8"/>
                    </a:lnTo>
                    <a:lnTo>
                      <a:pt x="28" y="22"/>
                    </a:lnTo>
                    <a:lnTo>
                      <a:pt x="23" y="36"/>
                    </a:lnTo>
                    <a:lnTo>
                      <a:pt x="0" y="45"/>
                    </a:lnTo>
                    <a:close/>
                  </a:path>
                </a:pathLst>
              </a:custGeom>
              <a:noFill/>
              <a:ln w="0">
                <a:solidFill>
                  <a:srgbClr val="1F8F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92" name="Oval 2150"/>
              <p:cNvSpPr>
                <a:spLocks noChangeArrowheads="1"/>
              </p:cNvSpPr>
              <p:nvPr/>
            </p:nvSpPr>
            <p:spPr bwMode="auto">
              <a:xfrm>
                <a:off x="3866" y="2215"/>
                <a:ext cx="32" cy="33"/>
              </a:xfrm>
              <a:prstGeom prst="ellipse">
                <a:avLst/>
              </a:prstGeom>
              <a:solidFill>
                <a:srgbClr val="00625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800" dirty="0">
                  <a:latin typeface="Palatino Linotype" pitchFamily="18" charset="0"/>
                </a:endParaRPr>
              </a:p>
            </p:txBody>
          </p:sp>
          <p:sp>
            <p:nvSpPr>
              <p:cNvPr id="93" name="Oval 2151"/>
              <p:cNvSpPr>
                <a:spLocks noChangeArrowheads="1"/>
              </p:cNvSpPr>
              <p:nvPr/>
            </p:nvSpPr>
            <p:spPr bwMode="auto">
              <a:xfrm>
                <a:off x="3724" y="2312"/>
                <a:ext cx="32" cy="27"/>
              </a:xfrm>
              <a:prstGeom prst="ellipse">
                <a:avLst/>
              </a:prstGeom>
              <a:solidFill>
                <a:srgbClr val="00625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800" dirty="0">
                  <a:latin typeface="Palatino Linotype" pitchFamily="18" charset="0"/>
                </a:endParaRPr>
              </a:p>
            </p:txBody>
          </p:sp>
          <p:sp>
            <p:nvSpPr>
              <p:cNvPr id="94" name="Oval 2152"/>
              <p:cNvSpPr>
                <a:spLocks noChangeArrowheads="1"/>
              </p:cNvSpPr>
              <p:nvPr/>
            </p:nvSpPr>
            <p:spPr bwMode="auto">
              <a:xfrm>
                <a:off x="3797" y="2476"/>
                <a:ext cx="32" cy="28"/>
              </a:xfrm>
              <a:prstGeom prst="ellipse">
                <a:avLst/>
              </a:prstGeom>
              <a:solidFill>
                <a:srgbClr val="00625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800" dirty="0">
                  <a:latin typeface="Palatino Linotype" pitchFamily="18" charset="0"/>
                </a:endParaRPr>
              </a:p>
            </p:txBody>
          </p:sp>
          <p:sp>
            <p:nvSpPr>
              <p:cNvPr id="95" name="Oval 2153"/>
              <p:cNvSpPr>
                <a:spLocks noChangeArrowheads="1"/>
              </p:cNvSpPr>
              <p:nvPr/>
            </p:nvSpPr>
            <p:spPr bwMode="auto">
              <a:xfrm>
                <a:off x="3944" y="2605"/>
                <a:ext cx="32" cy="32"/>
              </a:xfrm>
              <a:prstGeom prst="ellipse">
                <a:avLst/>
              </a:prstGeom>
              <a:solidFill>
                <a:srgbClr val="00625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800" dirty="0">
                  <a:latin typeface="Palatino Linotype" pitchFamily="18" charset="0"/>
                </a:endParaRPr>
              </a:p>
            </p:txBody>
          </p:sp>
          <p:sp>
            <p:nvSpPr>
              <p:cNvPr id="96" name="Oval 2154"/>
              <p:cNvSpPr>
                <a:spLocks noChangeArrowheads="1"/>
              </p:cNvSpPr>
              <p:nvPr/>
            </p:nvSpPr>
            <p:spPr bwMode="auto">
              <a:xfrm>
                <a:off x="3807" y="2623"/>
                <a:ext cx="32" cy="32"/>
              </a:xfrm>
              <a:prstGeom prst="ellipse">
                <a:avLst/>
              </a:prstGeom>
              <a:solidFill>
                <a:srgbClr val="00625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800" dirty="0">
                  <a:latin typeface="Palatino Linotype" pitchFamily="18" charset="0"/>
                </a:endParaRPr>
              </a:p>
            </p:txBody>
          </p:sp>
          <p:sp>
            <p:nvSpPr>
              <p:cNvPr id="97" name="Oval 2155"/>
              <p:cNvSpPr>
                <a:spLocks noChangeArrowheads="1"/>
              </p:cNvSpPr>
              <p:nvPr/>
            </p:nvSpPr>
            <p:spPr bwMode="auto">
              <a:xfrm>
                <a:off x="3495" y="2568"/>
                <a:ext cx="28" cy="32"/>
              </a:xfrm>
              <a:prstGeom prst="ellipse">
                <a:avLst/>
              </a:prstGeom>
              <a:solidFill>
                <a:srgbClr val="00625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800" dirty="0">
                  <a:latin typeface="Palatino Linotype" pitchFamily="18" charset="0"/>
                </a:endParaRPr>
              </a:p>
            </p:txBody>
          </p:sp>
          <p:sp>
            <p:nvSpPr>
              <p:cNvPr id="98" name="Oval 2156"/>
              <p:cNvSpPr>
                <a:spLocks noChangeArrowheads="1"/>
              </p:cNvSpPr>
              <p:nvPr/>
            </p:nvSpPr>
            <p:spPr bwMode="auto">
              <a:xfrm>
                <a:off x="3326" y="2540"/>
                <a:ext cx="32" cy="33"/>
              </a:xfrm>
              <a:prstGeom prst="ellipse">
                <a:avLst/>
              </a:prstGeom>
              <a:solidFill>
                <a:srgbClr val="00625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800" dirty="0">
                  <a:latin typeface="Palatino Linotype" pitchFamily="18" charset="0"/>
                </a:endParaRPr>
              </a:p>
            </p:txBody>
          </p:sp>
          <p:sp>
            <p:nvSpPr>
              <p:cNvPr id="99" name="Oval 2157"/>
              <p:cNvSpPr>
                <a:spLocks noChangeArrowheads="1"/>
              </p:cNvSpPr>
              <p:nvPr/>
            </p:nvSpPr>
            <p:spPr bwMode="auto">
              <a:xfrm>
                <a:off x="3170" y="2673"/>
                <a:ext cx="28" cy="32"/>
              </a:xfrm>
              <a:prstGeom prst="ellipse">
                <a:avLst/>
              </a:prstGeom>
              <a:solidFill>
                <a:srgbClr val="00625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800" dirty="0">
                  <a:latin typeface="Palatino Linotype" pitchFamily="18" charset="0"/>
                </a:endParaRPr>
              </a:p>
            </p:txBody>
          </p:sp>
          <p:sp>
            <p:nvSpPr>
              <p:cNvPr id="100" name="Oval 2158"/>
              <p:cNvSpPr>
                <a:spLocks noChangeArrowheads="1"/>
              </p:cNvSpPr>
              <p:nvPr/>
            </p:nvSpPr>
            <p:spPr bwMode="auto">
              <a:xfrm>
                <a:off x="3344" y="2756"/>
                <a:ext cx="28" cy="27"/>
              </a:xfrm>
              <a:prstGeom prst="ellipse">
                <a:avLst/>
              </a:prstGeom>
              <a:solidFill>
                <a:srgbClr val="00625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800" dirty="0">
                  <a:latin typeface="Palatino Linotype" pitchFamily="18" charset="0"/>
                </a:endParaRPr>
              </a:p>
            </p:txBody>
          </p:sp>
          <p:sp>
            <p:nvSpPr>
              <p:cNvPr id="101" name="Oval 2159"/>
              <p:cNvSpPr>
                <a:spLocks noChangeArrowheads="1"/>
              </p:cNvSpPr>
              <p:nvPr/>
            </p:nvSpPr>
            <p:spPr bwMode="auto">
              <a:xfrm>
                <a:off x="3481" y="2760"/>
                <a:ext cx="46" cy="46"/>
              </a:xfrm>
              <a:prstGeom prst="ellipse">
                <a:avLst/>
              </a:prstGeom>
              <a:solidFill>
                <a:srgbClr val="00625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800" dirty="0">
                  <a:latin typeface="Palatino Linotype" pitchFamily="18" charset="0"/>
                </a:endParaRPr>
              </a:p>
            </p:txBody>
          </p:sp>
          <p:sp>
            <p:nvSpPr>
              <p:cNvPr id="102" name="Oval 2160"/>
              <p:cNvSpPr>
                <a:spLocks noChangeArrowheads="1"/>
              </p:cNvSpPr>
              <p:nvPr/>
            </p:nvSpPr>
            <p:spPr bwMode="auto">
              <a:xfrm>
                <a:off x="3289" y="2843"/>
                <a:ext cx="32" cy="32"/>
              </a:xfrm>
              <a:prstGeom prst="ellipse">
                <a:avLst/>
              </a:prstGeom>
              <a:solidFill>
                <a:srgbClr val="00625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800" dirty="0">
                  <a:latin typeface="Palatino Linotype" pitchFamily="18" charset="0"/>
                </a:endParaRPr>
              </a:p>
            </p:txBody>
          </p:sp>
          <p:sp>
            <p:nvSpPr>
              <p:cNvPr id="103" name="Oval 2161"/>
              <p:cNvSpPr>
                <a:spLocks noChangeArrowheads="1"/>
              </p:cNvSpPr>
              <p:nvPr/>
            </p:nvSpPr>
            <p:spPr bwMode="auto">
              <a:xfrm>
                <a:off x="3134" y="2884"/>
                <a:ext cx="32" cy="32"/>
              </a:xfrm>
              <a:prstGeom prst="ellipse">
                <a:avLst/>
              </a:prstGeom>
              <a:solidFill>
                <a:srgbClr val="00625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800" dirty="0">
                  <a:latin typeface="Palatino Linotype" pitchFamily="18" charset="0"/>
                </a:endParaRPr>
              </a:p>
            </p:txBody>
          </p:sp>
          <p:sp>
            <p:nvSpPr>
              <p:cNvPr id="104" name="Oval 2162"/>
              <p:cNvSpPr>
                <a:spLocks noChangeArrowheads="1"/>
              </p:cNvSpPr>
              <p:nvPr/>
            </p:nvSpPr>
            <p:spPr bwMode="auto">
              <a:xfrm>
                <a:off x="3120" y="2980"/>
                <a:ext cx="32" cy="32"/>
              </a:xfrm>
              <a:prstGeom prst="ellipse">
                <a:avLst/>
              </a:prstGeom>
              <a:solidFill>
                <a:srgbClr val="00625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800" dirty="0">
                  <a:latin typeface="Palatino Linotype" pitchFamily="18" charset="0"/>
                </a:endParaRPr>
              </a:p>
            </p:txBody>
          </p:sp>
          <p:sp>
            <p:nvSpPr>
              <p:cNvPr id="105" name="Oval 2163"/>
              <p:cNvSpPr>
                <a:spLocks noChangeArrowheads="1"/>
              </p:cNvSpPr>
              <p:nvPr/>
            </p:nvSpPr>
            <p:spPr bwMode="auto">
              <a:xfrm>
                <a:off x="3266" y="3108"/>
                <a:ext cx="28" cy="32"/>
              </a:xfrm>
              <a:prstGeom prst="ellipse">
                <a:avLst/>
              </a:prstGeom>
              <a:solidFill>
                <a:srgbClr val="00625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800" dirty="0">
                  <a:latin typeface="Palatino Linotype" pitchFamily="18" charset="0"/>
                </a:endParaRPr>
              </a:p>
            </p:txBody>
          </p:sp>
          <p:sp>
            <p:nvSpPr>
              <p:cNvPr id="106" name="Oval 2164"/>
              <p:cNvSpPr>
                <a:spLocks noChangeArrowheads="1"/>
              </p:cNvSpPr>
              <p:nvPr/>
            </p:nvSpPr>
            <p:spPr bwMode="auto">
              <a:xfrm>
                <a:off x="3376" y="3149"/>
                <a:ext cx="28" cy="32"/>
              </a:xfrm>
              <a:prstGeom prst="ellipse">
                <a:avLst/>
              </a:prstGeom>
              <a:solidFill>
                <a:srgbClr val="00625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800" dirty="0">
                  <a:latin typeface="Palatino Linotype" pitchFamily="18" charset="0"/>
                </a:endParaRPr>
              </a:p>
            </p:txBody>
          </p:sp>
          <p:sp>
            <p:nvSpPr>
              <p:cNvPr id="107" name="Oval 2165"/>
              <p:cNvSpPr>
                <a:spLocks noChangeArrowheads="1"/>
              </p:cNvSpPr>
              <p:nvPr/>
            </p:nvSpPr>
            <p:spPr bwMode="auto">
              <a:xfrm>
                <a:off x="3655" y="3021"/>
                <a:ext cx="32" cy="32"/>
              </a:xfrm>
              <a:prstGeom prst="ellipse">
                <a:avLst/>
              </a:prstGeom>
              <a:solidFill>
                <a:srgbClr val="00625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800" dirty="0">
                  <a:latin typeface="Palatino Linotype" pitchFamily="18" charset="0"/>
                </a:endParaRPr>
              </a:p>
            </p:txBody>
          </p:sp>
          <p:sp>
            <p:nvSpPr>
              <p:cNvPr id="108" name="Oval 2166"/>
              <p:cNvSpPr>
                <a:spLocks noChangeArrowheads="1"/>
              </p:cNvSpPr>
              <p:nvPr/>
            </p:nvSpPr>
            <p:spPr bwMode="auto">
              <a:xfrm>
                <a:off x="3825" y="2705"/>
                <a:ext cx="32" cy="32"/>
              </a:xfrm>
              <a:prstGeom prst="ellipse">
                <a:avLst/>
              </a:prstGeom>
              <a:solidFill>
                <a:srgbClr val="00625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800" dirty="0">
                  <a:latin typeface="Palatino Linotype" pitchFamily="18" charset="0"/>
                </a:endParaRPr>
              </a:p>
            </p:txBody>
          </p:sp>
          <p:sp>
            <p:nvSpPr>
              <p:cNvPr id="109" name="Oval 2167"/>
              <p:cNvSpPr>
                <a:spLocks noChangeArrowheads="1"/>
              </p:cNvSpPr>
              <p:nvPr/>
            </p:nvSpPr>
            <p:spPr bwMode="auto">
              <a:xfrm>
                <a:off x="3871" y="2948"/>
                <a:ext cx="32" cy="32"/>
              </a:xfrm>
              <a:prstGeom prst="ellipse">
                <a:avLst/>
              </a:prstGeom>
              <a:solidFill>
                <a:srgbClr val="00625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800" dirty="0">
                  <a:latin typeface="Palatino Linotype" pitchFamily="18" charset="0"/>
                </a:endParaRPr>
              </a:p>
            </p:txBody>
          </p:sp>
          <p:sp>
            <p:nvSpPr>
              <p:cNvPr id="110" name="Oval 2168"/>
              <p:cNvSpPr>
                <a:spLocks noChangeArrowheads="1"/>
              </p:cNvSpPr>
              <p:nvPr/>
            </p:nvSpPr>
            <p:spPr bwMode="auto">
              <a:xfrm>
                <a:off x="3880" y="3035"/>
                <a:ext cx="27" cy="32"/>
              </a:xfrm>
              <a:prstGeom prst="ellipse">
                <a:avLst/>
              </a:prstGeom>
              <a:solidFill>
                <a:srgbClr val="00625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800" dirty="0">
                  <a:latin typeface="Palatino Linotype" pitchFamily="18" charset="0"/>
                </a:endParaRPr>
              </a:p>
            </p:txBody>
          </p:sp>
          <p:sp>
            <p:nvSpPr>
              <p:cNvPr id="111" name="Oval 2169"/>
              <p:cNvSpPr>
                <a:spLocks noChangeArrowheads="1"/>
              </p:cNvSpPr>
              <p:nvPr/>
            </p:nvSpPr>
            <p:spPr bwMode="auto">
              <a:xfrm>
                <a:off x="3266" y="2907"/>
                <a:ext cx="32" cy="32"/>
              </a:xfrm>
              <a:prstGeom prst="ellipse">
                <a:avLst/>
              </a:prstGeom>
              <a:solidFill>
                <a:srgbClr val="00625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800" dirty="0">
                  <a:latin typeface="Palatino Linotype" pitchFamily="18" charset="0"/>
                </a:endParaRPr>
              </a:p>
            </p:txBody>
          </p:sp>
          <p:sp>
            <p:nvSpPr>
              <p:cNvPr id="112" name="Oval 2170"/>
              <p:cNvSpPr>
                <a:spLocks noChangeArrowheads="1"/>
              </p:cNvSpPr>
              <p:nvPr/>
            </p:nvSpPr>
            <p:spPr bwMode="auto">
              <a:xfrm>
                <a:off x="3701" y="3145"/>
                <a:ext cx="32" cy="32"/>
              </a:xfrm>
              <a:prstGeom prst="ellipse">
                <a:avLst/>
              </a:prstGeom>
              <a:solidFill>
                <a:srgbClr val="00625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800" dirty="0">
                  <a:latin typeface="Palatino Linotype" pitchFamily="18" charset="0"/>
                </a:endParaRPr>
              </a:p>
            </p:txBody>
          </p:sp>
          <p:sp>
            <p:nvSpPr>
              <p:cNvPr id="113" name="Oval 2171"/>
              <p:cNvSpPr>
                <a:spLocks noChangeArrowheads="1"/>
              </p:cNvSpPr>
              <p:nvPr/>
            </p:nvSpPr>
            <p:spPr bwMode="auto">
              <a:xfrm>
                <a:off x="3852" y="3172"/>
                <a:ext cx="28" cy="32"/>
              </a:xfrm>
              <a:prstGeom prst="ellipse">
                <a:avLst/>
              </a:prstGeom>
              <a:solidFill>
                <a:srgbClr val="00625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800" dirty="0">
                  <a:latin typeface="Palatino Linotype" pitchFamily="18" charset="0"/>
                </a:endParaRPr>
              </a:p>
            </p:txBody>
          </p:sp>
          <p:sp>
            <p:nvSpPr>
              <p:cNvPr id="114" name="Oval 2172"/>
              <p:cNvSpPr>
                <a:spLocks noChangeArrowheads="1"/>
              </p:cNvSpPr>
              <p:nvPr/>
            </p:nvSpPr>
            <p:spPr bwMode="auto">
              <a:xfrm>
                <a:off x="3674" y="3309"/>
                <a:ext cx="32" cy="32"/>
              </a:xfrm>
              <a:prstGeom prst="ellipse">
                <a:avLst/>
              </a:prstGeom>
              <a:solidFill>
                <a:srgbClr val="00625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800" dirty="0">
                  <a:latin typeface="Palatino Linotype" pitchFamily="18" charset="0"/>
                </a:endParaRPr>
              </a:p>
            </p:txBody>
          </p:sp>
          <p:sp>
            <p:nvSpPr>
              <p:cNvPr id="115" name="Oval 2173"/>
              <p:cNvSpPr>
                <a:spLocks noChangeArrowheads="1"/>
              </p:cNvSpPr>
              <p:nvPr/>
            </p:nvSpPr>
            <p:spPr bwMode="auto">
              <a:xfrm>
                <a:off x="3875" y="3442"/>
                <a:ext cx="28" cy="32"/>
              </a:xfrm>
              <a:prstGeom prst="ellipse">
                <a:avLst/>
              </a:prstGeom>
              <a:solidFill>
                <a:srgbClr val="00625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800" dirty="0">
                  <a:latin typeface="Palatino Linotype" pitchFamily="18" charset="0"/>
                </a:endParaRPr>
              </a:p>
            </p:txBody>
          </p:sp>
          <p:sp>
            <p:nvSpPr>
              <p:cNvPr id="116" name="Oval 2174"/>
              <p:cNvSpPr>
                <a:spLocks noChangeArrowheads="1"/>
              </p:cNvSpPr>
              <p:nvPr/>
            </p:nvSpPr>
            <p:spPr bwMode="auto">
              <a:xfrm>
                <a:off x="3587" y="3497"/>
                <a:ext cx="32" cy="32"/>
              </a:xfrm>
              <a:prstGeom prst="ellipse">
                <a:avLst/>
              </a:prstGeom>
              <a:solidFill>
                <a:srgbClr val="00625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800" dirty="0">
                  <a:latin typeface="Palatino Linotype" pitchFamily="18" charset="0"/>
                </a:endParaRPr>
              </a:p>
            </p:txBody>
          </p:sp>
          <p:sp>
            <p:nvSpPr>
              <p:cNvPr id="117" name="Oval 2175"/>
              <p:cNvSpPr>
                <a:spLocks noChangeArrowheads="1"/>
              </p:cNvSpPr>
              <p:nvPr/>
            </p:nvSpPr>
            <p:spPr bwMode="auto">
              <a:xfrm>
                <a:off x="3500" y="3511"/>
                <a:ext cx="32" cy="32"/>
              </a:xfrm>
              <a:prstGeom prst="ellipse">
                <a:avLst/>
              </a:prstGeom>
              <a:solidFill>
                <a:srgbClr val="00625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800" dirty="0">
                  <a:latin typeface="Palatino Linotype" pitchFamily="18" charset="0"/>
                </a:endParaRPr>
              </a:p>
            </p:txBody>
          </p:sp>
          <p:sp>
            <p:nvSpPr>
              <p:cNvPr id="118" name="Oval 2176"/>
              <p:cNvSpPr>
                <a:spLocks noChangeArrowheads="1"/>
              </p:cNvSpPr>
              <p:nvPr/>
            </p:nvSpPr>
            <p:spPr bwMode="auto">
              <a:xfrm>
                <a:off x="3065" y="3396"/>
                <a:ext cx="32" cy="32"/>
              </a:xfrm>
              <a:prstGeom prst="ellipse">
                <a:avLst/>
              </a:prstGeom>
              <a:solidFill>
                <a:srgbClr val="00625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800" dirty="0">
                  <a:latin typeface="Palatino Linotype" pitchFamily="18" charset="0"/>
                </a:endParaRPr>
              </a:p>
            </p:txBody>
          </p:sp>
          <p:sp>
            <p:nvSpPr>
              <p:cNvPr id="119" name="Oval 2177"/>
              <p:cNvSpPr>
                <a:spLocks noChangeArrowheads="1"/>
              </p:cNvSpPr>
              <p:nvPr/>
            </p:nvSpPr>
            <p:spPr bwMode="auto">
              <a:xfrm>
                <a:off x="3271" y="3264"/>
                <a:ext cx="27" cy="32"/>
              </a:xfrm>
              <a:prstGeom prst="ellipse">
                <a:avLst/>
              </a:prstGeom>
              <a:solidFill>
                <a:srgbClr val="00625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800" dirty="0">
                  <a:latin typeface="Palatino Linotype" pitchFamily="18" charset="0"/>
                </a:endParaRPr>
              </a:p>
            </p:txBody>
          </p:sp>
          <p:sp>
            <p:nvSpPr>
              <p:cNvPr id="120" name="Oval 2178"/>
              <p:cNvSpPr>
                <a:spLocks noChangeArrowheads="1"/>
              </p:cNvSpPr>
              <p:nvPr/>
            </p:nvSpPr>
            <p:spPr bwMode="auto">
              <a:xfrm>
                <a:off x="3472" y="3323"/>
                <a:ext cx="32" cy="28"/>
              </a:xfrm>
              <a:prstGeom prst="ellipse">
                <a:avLst/>
              </a:prstGeom>
              <a:solidFill>
                <a:srgbClr val="00625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800" dirty="0">
                  <a:latin typeface="Palatino Linotype" pitchFamily="18" charset="0"/>
                </a:endParaRPr>
              </a:p>
            </p:txBody>
          </p:sp>
          <p:sp>
            <p:nvSpPr>
              <p:cNvPr id="121" name="Freeform 2179"/>
              <p:cNvSpPr>
                <a:spLocks/>
              </p:cNvSpPr>
              <p:nvPr/>
            </p:nvSpPr>
            <p:spPr bwMode="auto">
              <a:xfrm>
                <a:off x="3156" y="2188"/>
                <a:ext cx="298" cy="279"/>
              </a:xfrm>
              <a:custGeom>
                <a:avLst/>
                <a:gdLst>
                  <a:gd name="T0" fmla="*/ 0 w 65"/>
                  <a:gd name="T1" fmla="*/ 2147483647 h 61"/>
                  <a:gd name="T2" fmla="*/ 2147483647 w 65"/>
                  <a:gd name="T3" fmla="*/ 2147483647 h 61"/>
                  <a:gd name="T4" fmla="*/ 2147483647 w 65"/>
                  <a:gd name="T5" fmla="*/ 2147483647 h 61"/>
                  <a:gd name="T6" fmla="*/ 2147483647 w 65"/>
                  <a:gd name="T7" fmla="*/ 0 h 61"/>
                  <a:gd name="T8" fmla="*/ 2147483647 w 65"/>
                  <a:gd name="T9" fmla="*/ 2147483647 h 61"/>
                  <a:gd name="T10" fmla="*/ 2147483647 w 65"/>
                  <a:gd name="T11" fmla="*/ 2147483647 h 61"/>
                  <a:gd name="T12" fmla="*/ 2147483647 w 65"/>
                  <a:gd name="T13" fmla="*/ 2147483647 h 61"/>
                  <a:gd name="T14" fmla="*/ 2147483647 w 65"/>
                  <a:gd name="T15" fmla="*/ 2147483647 h 61"/>
                  <a:gd name="T16" fmla="*/ 2147483647 w 65"/>
                  <a:gd name="T17" fmla="*/ 2147483647 h 61"/>
                  <a:gd name="T18" fmla="*/ 0 w 65"/>
                  <a:gd name="T19" fmla="*/ 2147483647 h 6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5"/>
                  <a:gd name="T31" fmla="*/ 0 h 61"/>
                  <a:gd name="T32" fmla="*/ 65 w 65"/>
                  <a:gd name="T33" fmla="*/ 61 h 6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5" h="61">
                    <a:moveTo>
                      <a:pt x="0" y="61"/>
                    </a:moveTo>
                    <a:lnTo>
                      <a:pt x="3" y="20"/>
                    </a:lnTo>
                    <a:lnTo>
                      <a:pt x="17" y="19"/>
                    </a:lnTo>
                    <a:lnTo>
                      <a:pt x="26" y="0"/>
                    </a:lnTo>
                    <a:lnTo>
                      <a:pt x="36" y="17"/>
                    </a:lnTo>
                    <a:lnTo>
                      <a:pt x="54" y="15"/>
                    </a:lnTo>
                    <a:lnTo>
                      <a:pt x="65" y="35"/>
                    </a:lnTo>
                    <a:lnTo>
                      <a:pt x="46" y="41"/>
                    </a:lnTo>
                    <a:lnTo>
                      <a:pt x="18" y="59"/>
                    </a:lnTo>
                    <a:lnTo>
                      <a:pt x="0" y="61"/>
                    </a:lnTo>
                    <a:close/>
                  </a:path>
                </a:pathLst>
              </a:custGeom>
              <a:solidFill>
                <a:srgbClr val="FFC6C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22" name="Freeform 2180"/>
              <p:cNvSpPr>
                <a:spLocks/>
              </p:cNvSpPr>
              <p:nvPr/>
            </p:nvSpPr>
            <p:spPr bwMode="auto">
              <a:xfrm>
                <a:off x="3156" y="2188"/>
                <a:ext cx="298" cy="279"/>
              </a:xfrm>
              <a:custGeom>
                <a:avLst/>
                <a:gdLst>
                  <a:gd name="T0" fmla="*/ 0 w 65"/>
                  <a:gd name="T1" fmla="*/ 2147483647 h 61"/>
                  <a:gd name="T2" fmla="*/ 2147483647 w 65"/>
                  <a:gd name="T3" fmla="*/ 2147483647 h 61"/>
                  <a:gd name="T4" fmla="*/ 2147483647 w 65"/>
                  <a:gd name="T5" fmla="*/ 2147483647 h 61"/>
                  <a:gd name="T6" fmla="*/ 2147483647 w 65"/>
                  <a:gd name="T7" fmla="*/ 0 h 61"/>
                  <a:gd name="T8" fmla="*/ 2147483647 w 65"/>
                  <a:gd name="T9" fmla="*/ 2147483647 h 61"/>
                  <a:gd name="T10" fmla="*/ 2147483647 w 65"/>
                  <a:gd name="T11" fmla="*/ 2147483647 h 61"/>
                  <a:gd name="T12" fmla="*/ 2147483647 w 65"/>
                  <a:gd name="T13" fmla="*/ 2147483647 h 61"/>
                  <a:gd name="T14" fmla="*/ 2147483647 w 65"/>
                  <a:gd name="T15" fmla="*/ 2147483647 h 61"/>
                  <a:gd name="T16" fmla="*/ 2147483647 w 65"/>
                  <a:gd name="T17" fmla="*/ 2147483647 h 61"/>
                  <a:gd name="T18" fmla="*/ 0 w 65"/>
                  <a:gd name="T19" fmla="*/ 2147483647 h 6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5"/>
                  <a:gd name="T31" fmla="*/ 0 h 61"/>
                  <a:gd name="T32" fmla="*/ 65 w 65"/>
                  <a:gd name="T33" fmla="*/ 61 h 6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5" h="61">
                    <a:moveTo>
                      <a:pt x="0" y="61"/>
                    </a:moveTo>
                    <a:lnTo>
                      <a:pt x="3" y="20"/>
                    </a:lnTo>
                    <a:lnTo>
                      <a:pt x="17" y="19"/>
                    </a:lnTo>
                    <a:lnTo>
                      <a:pt x="26" y="0"/>
                    </a:lnTo>
                    <a:lnTo>
                      <a:pt x="36" y="17"/>
                    </a:lnTo>
                    <a:lnTo>
                      <a:pt x="54" y="15"/>
                    </a:lnTo>
                    <a:lnTo>
                      <a:pt x="65" y="35"/>
                    </a:lnTo>
                    <a:lnTo>
                      <a:pt x="46" y="41"/>
                    </a:lnTo>
                    <a:lnTo>
                      <a:pt x="18" y="59"/>
                    </a:lnTo>
                    <a:lnTo>
                      <a:pt x="0" y="61"/>
                    </a:lnTo>
                    <a:close/>
                  </a:path>
                </a:pathLst>
              </a:custGeom>
              <a:noFill/>
              <a:ln w="0">
                <a:solidFill>
                  <a:srgbClr val="1F8F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23" name="Freeform 2181"/>
              <p:cNvSpPr>
                <a:spLocks/>
              </p:cNvSpPr>
              <p:nvPr/>
            </p:nvSpPr>
            <p:spPr bwMode="auto">
              <a:xfrm>
                <a:off x="2946" y="1858"/>
                <a:ext cx="188" cy="289"/>
              </a:xfrm>
              <a:custGeom>
                <a:avLst/>
                <a:gdLst>
                  <a:gd name="T0" fmla="*/ 2147483647 w 41"/>
                  <a:gd name="T1" fmla="*/ 0 h 63"/>
                  <a:gd name="T2" fmla="*/ 2147483647 w 41"/>
                  <a:gd name="T3" fmla="*/ 2147483647 h 63"/>
                  <a:gd name="T4" fmla="*/ 2147483647 w 41"/>
                  <a:gd name="T5" fmla="*/ 2147483647 h 63"/>
                  <a:gd name="T6" fmla="*/ 2147483647 w 41"/>
                  <a:gd name="T7" fmla="*/ 2147483647 h 63"/>
                  <a:gd name="T8" fmla="*/ 2147483647 w 41"/>
                  <a:gd name="T9" fmla="*/ 2147483647 h 63"/>
                  <a:gd name="T10" fmla="*/ 0 w 41"/>
                  <a:gd name="T11" fmla="*/ 2147483647 h 63"/>
                  <a:gd name="T12" fmla="*/ 2147483647 w 41"/>
                  <a:gd name="T13" fmla="*/ 0 h 6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1"/>
                  <a:gd name="T22" fmla="*/ 0 h 63"/>
                  <a:gd name="T23" fmla="*/ 41 w 41"/>
                  <a:gd name="T24" fmla="*/ 63 h 6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1" h="63">
                    <a:moveTo>
                      <a:pt x="3" y="0"/>
                    </a:moveTo>
                    <a:lnTo>
                      <a:pt x="30" y="15"/>
                    </a:lnTo>
                    <a:lnTo>
                      <a:pt x="41" y="50"/>
                    </a:lnTo>
                    <a:lnTo>
                      <a:pt x="33" y="63"/>
                    </a:lnTo>
                    <a:lnTo>
                      <a:pt x="15" y="63"/>
                    </a:lnTo>
                    <a:lnTo>
                      <a:pt x="0" y="56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D6B6D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24" name="Freeform 2182"/>
              <p:cNvSpPr>
                <a:spLocks/>
              </p:cNvSpPr>
              <p:nvPr/>
            </p:nvSpPr>
            <p:spPr bwMode="auto">
              <a:xfrm>
                <a:off x="2946" y="1858"/>
                <a:ext cx="188" cy="289"/>
              </a:xfrm>
              <a:custGeom>
                <a:avLst/>
                <a:gdLst>
                  <a:gd name="T0" fmla="*/ 2147483647 w 41"/>
                  <a:gd name="T1" fmla="*/ 0 h 63"/>
                  <a:gd name="T2" fmla="*/ 2147483647 w 41"/>
                  <a:gd name="T3" fmla="*/ 2147483647 h 63"/>
                  <a:gd name="T4" fmla="*/ 2147483647 w 41"/>
                  <a:gd name="T5" fmla="*/ 2147483647 h 63"/>
                  <a:gd name="T6" fmla="*/ 2147483647 w 41"/>
                  <a:gd name="T7" fmla="*/ 2147483647 h 63"/>
                  <a:gd name="T8" fmla="*/ 2147483647 w 41"/>
                  <a:gd name="T9" fmla="*/ 2147483647 h 63"/>
                  <a:gd name="T10" fmla="*/ 0 w 41"/>
                  <a:gd name="T11" fmla="*/ 2147483647 h 63"/>
                  <a:gd name="T12" fmla="*/ 2147483647 w 41"/>
                  <a:gd name="T13" fmla="*/ 0 h 6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1"/>
                  <a:gd name="T22" fmla="*/ 0 h 63"/>
                  <a:gd name="T23" fmla="*/ 41 w 41"/>
                  <a:gd name="T24" fmla="*/ 63 h 6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1" h="63">
                    <a:moveTo>
                      <a:pt x="3" y="0"/>
                    </a:moveTo>
                    <a:lnTo>
                      <a:pt x="30" y="15"/>
                    </a:lnTo>
                    <a:lnTo>
                      <a:pt x="41" y="50"/>
                    </a:lnTo>
                    <a:lnTo>
                      <a:pt x="33" y="63"/>
                    </a:lnTo>
                    <a:lnTo>
                      <a:pt x="15" y="63"/>
                    </a:lnTo>
                    <a:lnTo>
                      <a:pt x="0" y="56"/>
                    </a:lnTo>
                    <a:lnTo>
                      <a:pt x="3" y="0"/>
                    </a:lnTo>
                    <a:close/>
                  </a:path>
                </a:pathLst>
              </a:custGeom>
              <a:noFill/>
              <a:ln w="0">
                <a:solidFill>
                  <a:srgbClr val="1F8F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25" name="Freeform 2183"/>
              <p:cNvSpPr>
                <a:spLocks/>
              </p:cNvSpPr>
              <p:nvPr/>
            </p:nvSpPr>
            <p:spPr bwMode="auto">
              <a:xfrm>
                <a:off x="3028" y="1753"/>
                <a:ext cx="197" cy="334"/>
              </a:xfrm>
              <a:custGeom>
                <a:avLst/>
                <a:gdLst>
                  <a:gd name="T0" fmla="*/ 2147483647 w 43"/>
                  <a:gd name="T1" fmla="*/ 0 h 73"/>
                  <a:gd name="T2" fmla="*/ 0 w 43"/>
                  <a:gd name="T3" fmla="*/ 2147483647 h 73"/>
                  <a:gd name="T4" fmla="*/ 0 w 43"/>
                  <a:gd name="T5" fmla="*/ 2147483647 h 73"/>
                  <a:gd name="T6" fmla="*/ 2147483647 w 43"/>
                  <a:gd name="T7" fmla="*/ 2147483647 h 73"/>
                  <a:gd name="T8" fmla="*/ 2147483647 w 43"/>
                  <a:gd name="T9" fmla="*/ 2147483647 h 73"/>
                  <a:gd name="T10" fmla="*/ 2147483647 w 43"/>
                  <a:gd name="T11" fmla="*/ 2147483647 h 73"/>
                  <a:gd name="T12" fmla="*/ 2147483647 w 43"/>
                  <a:gd name="T13" fmla="*/ 0 h 7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3"/>
                  <a:gd name="T22" fmla="*/ 0 h 73"/>
                  <a:gd name="T23" fmla="*/ 43 w 43"/>
                  <a:gd name="T24" fmla="*/ 73 h 7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3" h="73">
                    <a:moveTo>
                      <a:pt x="28" y="0"/>
                    </a:moveTo>
                    <a:lnTo>
                      <a:pt x="0" y="6"/>
                    </a:lnTo>
                    <a:lnTo>
                      <a:pt x="0" y="31"/>
                    </a:lnTo>
                    <a:lnTo>
                      <a:pt x="12" y="38"/>
                    </a:lnTo>
                    <a:lnTo>
                      <a:pt x="23" y="73"/>
                    </a:lnTo>
                    <a:lnTo>
                      <a:pt x="43" y="69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88B38C"/>
              </a:solidFill>
              <a:ln w="0">
                <a:solidFill>
                  <a:srgbClr val="1F8F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26" name="Freeform 2184"/>
              <p:cNvSpPr>
                <a:spLocks/>
              </p:cNvSpPr>
              <p:nvPr/>
            </p:nvSpPr>
            <p:spPr bwMode="auto">
              <a:xfrm>
                <a:off x="2804" y="2096"/>
                <a:ext cx="371" cy="316"/>
              </a:xfrm>
              <a:custGeom>
                <a:avLst/>
                <a:gdLst>
                  <a:gd name="T0" fmla="*/ 2147483647 w 81"/>
                  <a:gd name="T1" fmla="*/ 2147483647 h 69"/>
                  <a:gd name="T2" fmla="*/ 2147483647 w 81"/>
                  <a:gd name="T3" fmla="*/ 2147483647 h 69"/>
                  <a:gd name="T4" fmla="*/ 2147483647 w 81"/>
                  <a:gd name="T5" fmla="*/ 2147483647 h 69"/>
                  <a:gd name="T6" fmla="*/ 2147483647 w 81"/>
                  <a:gd name="T7" fmla="*/ 0 h 69"/>
                  <a:gd name="T8" fmla="*/ 2147483647 w 81"/>
                  <a:gd name="T9" fmla="*/ 2147483647 h 69"/>
                  <a:gd name="T10" fmla="*/ 2147483647 w 81"/>
                  <a:gd name="T11" fmla="*/ 2147483647 h 69"/>
                  <a:gd name="T12" fmla="*/ 2147483647 w 81"/>
                  <a:gd name="T13" fmla="*/ 2147483647 h 69"/>
                  <a:gd name="T14" fmla="*/ 2147483647 w 81"/>
                  <a:gd name="T15" fmla="*/ 2147483647 h 69"/>
                  <a:gd name="T16" fmla="*/ 0 w 81"/>
                  <a:gd name="T17" fmla="*/ 2147483647 h 69"/>
                  <a:gd name="T18" fmla="*/ 2147483647 w 81"/>
                  <a:gd name="T19" fmla="*/ 2147483647 h 69"/>
                  <a:gd name="T20" fmla="*/ 2147483647 w 81"/>
                  <a:gd name="T21" fmla="*/ 2147483647 h 6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81"/>
                  <a:gd name="T34" fmla="*/ 0 h 69"/>
                  <a:gd name="T35" fmla="*/ 81 w 81"/>
                  <a:gd name="T36" fmla="*/ 69 h 6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81" h="69">
                    <a:moveTo>
                      <a:pt x="31" y="4"/>
                    </a:moveTo>
                    <a:lnTo>
                      <a:pt x="44" y="11"/>
                    </a:lnTo>
                    <a:lnTo>
                      <a:pt x="65" y="11"/>
                    </a:lnTo>
                    <a:lnTo>
                      <a:pt x="70" y="0"/>
                    </a:lnTo>
                    <a:lnTo>
                      <a:pt x="81" y="12"/>
                    </a:lnTo>
                    <a:lnTo>
                      <a:pt x="51" y="33"/>
                    </a:lnTo>
                    <a:lnTo>
                      <a:pt x="20" y="53"/>
                    </a:lnTo>
                    <a:lnTo>
                      <a:pt x="16" y="69"/>
                    </a:lnTo>
                    <a:lnTo>
                      <a:pt x="0" y="69"/>
                    </a:lnTo>
                    <a:lnTo>
                      <a:pt x="7" y="10"/>
                    </a:lnTo>
                    <a:lnTo>
                      <a:pt x="31" y="4"/>
                    </a:lnTo>
                    <a:close/>
                  </a:path>
                </a:pathLst>
              </a:custGeom>
              <a:solidFill>
                <a:srgbClr val="AADBC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27" name="Freeform 2185"/>
              <p:cNvSpPr>
                <a:spLocks/>
              </p:cNvSpPr>
              <p:nvPr/>
            </p:nvSpPr>
            <p:spPr bwMode="auto">
              <a:xfrm>
                <a:off x="2804" y="2096"/>
                <a:ext cx="371" cy="316"/>
              </a:xfrm>
              <a:custGeom>
                <a:avLst/>
                <a:gdLst>
                  <a:gd name="T0" fmla="*/ 2147483647 w 81"/>
                  <a:gd name="T1" fmla="*/ 2147483647 h 69"/>
                  <a:gd name="T2" fmla="*/ 2147483647 w 81"/>
                  <a:gd name="T3" fmla="*/ 2147483647 h 69"/>
                  <a:gd name="T4" fmla="*/ 2147483647 w 81"/>
                  <a:gd name="T5" fmla="*/ 2147483647 h 69"/>
                  <a:gd name="T6" fmla="*/ 2147483647 w 81"/>
                  <a:gd name="T7" fmla="*/ 0 h 69"/>
                  <a:gd name="T8" fmla="*/ 2147483647 w 81"/>
                  <a:gd name="T9" fmla="*/ 2147483647 h 69"/>
                  <a:gd name="T10" fmla="*/ 2147483647 w 81"/>
                  <a:gd name="T11" fmla="*/ 2147483647 h 69"/>
                  <a:gd name="T12" fmla="*/ 2147483647 w 81"/>
                  <a:gd name="T13" fmla="*/ 2147483647 h 69"/>
                  <a:gd name="T14" fmla="*/ 2147483647 w 81"/>
                  <a:gd name="T15" fmla="*/ 2147483647 h 69"/>
                  <a:gd name="T16" fmla="*/ 0 w 81"/>
                  <a:gd name="T17" fmla="*/ 2147483647 h 69"/>
                  <a:gd name="T18" fmla="*/ 2147483647 w 81"/>
                  <a:gd name="T19" fmla="*/ 2147483647 h 69"/>
                  <a:gd name="T20" fmla="*/ 2147483647 w 81"/>
                  <a:gd name="T21" fmla="*/ 2147483647 h 6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81"/>
                  <a:gd name="T34" fmla="*/ 0 h 69"/>
                  <a:gd name="T35" fmla="*/ 81 w 81"/>
                  <a:gd name="T36" fmla="*/ 69 h 6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81" h="69">
                    <a:moveTo>
                      <a:pt x="31" y="4"/>
                    </a:moveTo>
                    <a:lnTo>
                      <a:pt x="44" y="11"/>
                    </a:lnTo>
                    <a:lnTo>
                      <a:pt x="65" y="11"/>
                    </a:lnTo>
                    <a:lnTo>
                      <a:pt x="70" y="0"/>
                    </a:lnTo>
                    <a:lnTo>
                      <a:pt x="81" y="12"/>
                    </a:lnTo>
                    <a:lnTo>
                      <a:pt x="51" y="33"/>
                    </a:lnTo>
                    <a:lnTo>
                      <a:pt x="20" y="53"/>
                    </a:lnTo>
                    <a:lnTo>
                      <a:pt x="16" y="69"/>
                    </a:lnTo>
                    <a:lnTo>
                      <a:pt x="0" y="69"/>
                    </a:lnTo>
                    <a:lnTo>
                      <a:pt x="7" y="10"/>
                    </a:lnTo>
                    <a:lnTo>
                      <a:pt x="31" y="4"/>
                    </a:lnTo>
                    <a:close/>
                  </a:path>
                </a:pathLst>
              </a:custGeom>
              <a:noFill/>
              <a:ln w="0">
                <a:solidFill>
                  <a:srgbClr val="1F8F85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28" name="Oval 2186"/>
              <p:cNvSpPr>
                <a:spLocks noChangeArrowheads="1"/>
              </p:cNvSpPr>
              <p:nvPr/>
            </p:nvSpPr>
            <p:spPr bwMode="auto">
              <a:xfrm>
                <a:off x="2960" y="1712"/>
                <a:ext cx="32" cy="32"/>
              </a:xfrm>
              <a:prstGeom prst="ellipse">
                <a:avLst/>
              </a:prstGeom>
              <a:solidFill>
                <a:srgbClr val="00625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800" dirty="0">
                  <a:latin typeface="Palatino Linotype" pitchFamily="18" charset="0"/>
                </a:endParaRPr>
              </a:p>
            </p:txBody>
          </p:sp>
          <p:sp>
            <p:nvSpPr>
              <p:cNvPr id="129" name="Oval 2187"/>
              <p:cNvSpPr>
                <a:spLocks noChangeArrowheads="1"/>
              </p:cNvSpPr>
              <p:nvPr/>
            </p:nvSpPr>
            <p:spPr bwMode="auto">
              <a:xfrm>
                <a:off x="3115" y="1863"/>
                <a:ext cx="28" cy="28"/>
              </a:xfrm>
              <a:prstGeom prst="ellipse">
                <a:avLst/>
              </a:prstGeom>
              <a:solidFill>
                <a:srgbClr val="00625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800" dirty="0">
                  <a:latin typeface="Palatino Linotype" pitchFamily="18" charset="0"/>
                </a:endParaRPr>
              </a:p>
            </p:txBody>
          </p:sp>
          <p:sp>
            <p:nvSpPr>
              <p:cNvPr id="130" name="Oval 2188"/>
              <p:cNvSpPr>
                <a:spLocks noChangeArrowheads="1"/>
              </p:cNvSpPr>
              <p:nvPr/>
            </p:nvSpPr>
            <p:spPr bwMode="auto">
              <a:xfrm>
                <a:off x="3037" y="2092"/>
                <a:ext cx="28" cy="32"/>
              </a:xfrm>
              <a:prstGeom prst="ellipse">
                <a:avLst/>
              </a:prstGeom>
              <a:solidFill>
                <a:srgbClr val="00625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800" dirty="0">
                  <a:latin typeface="Palatino Linotype" pitchFamily="18" charset="0"/>
                </a:endParaRPr>
              </a:p>
            </p:txBody>
          </p:sp>
          <p:sp>
            <p:nvSpPr>
              <p:cNvPr id="131" name="Oval 2189"/>
              <p:cNvSpPr>
                <a:spLocks noChangeArrowheads="1"/>
              </p:cNvSpPr>
              <p:nvPr/>
            </p:nvSpPr>
            <p:spPr bwMode="auto">
              <a:xfrm>
                <a:off x="2978" y="2220"/>
                <a:ext cx="32" cy="32"/>
              </a:xfrm>
              <a:prstGeom prst="ellipse">
                <a:avLst/>
              </a:prstGeom>
              <a:solidFill>
                <a:srgbClr val="00625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800" dirty="0">
                  <a:latin typeface="Palatino Linotype" pitchFamily="18" charset="0"/>
                </a:endParaRPr>
              </a:p>
            </p:txBody>
          </p:sp>
          <p:sp>
            <p:nvSpPr>
              <p:cNvPr id="132" name="Oval 2190"/>
              <p:cNvSpPr>
                <a:spLocks noChangeArrowheads="1"/>
              </p:cNvSpPr>
              <p:nvPr/>
            </p:nvSpPr>
            <p:spPr bwMode="auto">
              <a:xfrm>
                <a:off x="3207" y="2389"/>
                <a:ext cx="32" cy="32"/>
              </a:xfrm>
              <a:prstGeom prst="ellipse">
                <a:avLst/>
              </a:prstGeom>
              <a:solidFill>
                <a:srgbClr val="00625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800" dirty="0">
                  <a:latin typeface="Palatino Linotype" pitchFamily="18" charset="0"/>
                </a:endParaRPr>
              </a:p>
            </p:txBody>
          </p:sp>
          <p:sp>
            <p:nvSpPr>
              <p:cNvPr id="133" name="Rectangle 2191"/>
              <p:cNvSpPr>
                <a:spLocks noChangeArrowheads="1"/>
              </p:cNvSpPr>
              <p:nvPr/>
            </p:nvSpPr>
            <p:spPr bwMode="auto">
              <a:xfrm>
                <a:off x="3233" y="3286"/>
                <a:ext cx="177" cy="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00" b="1" dirty="0">
                    <a:solidFill>
                      <a:srgbClr val="24211D"/>
                    </a:solidFill>
                  </a:rPr>
                  <a:t>Елово</a:t>
                </a:r>
                <a:endParaRPr lang="ru-RU" sz="800" dirty="0">
                  <a:latin typeface="Palatino Linotype" pitchFamily="18" charset="0"/>
                </a:endParaRPr>
              </a:p>
            </p:txBody>
          </p:sp>
          <p:sp>
            <p:nvSpPr>
              <p:cNvPr id="134" name="Rectangle 2192"/>
              <p:cNvSpPr>
                <a:spLocks noChangeArrowheads="1"/>
              </p:cNvSpPr>
              <p:nvPr/>
            </p:nvSpPr>
            <p:spPr bwMode="auto">
              <a:xfrm>
                <a:off x="3066" y="3425"/>
                <a:ext cx="336" cy="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00" b="1" dirty="0">
                    <a:solidFill>
                      <a:srgbClr val="24211D"/>
                    </a:solidFill>
                  </a:rPr>
                  <a:t>Чайковский</a:t>
                </a:r>
                <a:endParaRPr lang="ru-RU" sz="800" dirty="0">
                  <a:latin typeface="Palatino Linotype" pitchFamily="18" charset="0"/>
                </a:endParaRPr>
              </a:p>
            </p:txBody>
          </p:sp>
          <p:sp>
            <p:nvSpPr>
              <p:cNvPr id="135" name="Rectangle 2193"/>
              <p:cNvSpPr>
                <a:spLocks noChangeArrowheads="1"/>
              </p:cNvSpPr>
              <p:nvPr/>
            </p:nvSpPr>
            <p:spPr bwMode="auto">
              <a:xfrm>
                <a:off x="3434" y="3457"/>
                <a:ext cx="165" cy="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00" b="1" dirty="0">
                    <a:solidFill>
                      <a:srgbClr val="24211D"/>
                    </a:solidFill>
                  </a:rPr>
                  <a:t>Куеда</a:t>
                </a:r>
                <a:endParaRPr lang="ru-RU" sz="800" dirty="0">
                  <a:latin typeface="Palatino Linotype" pitchFamily="18" charset="0"/>
                </a:endParaRPr>
              </a:p>
            </p:txBody>
          </p:sp>
          <p:sp>
            <p:nvSpPr>
              <p:cNvPr id="136" name="Rectangle 2194"/>
              <p:cNvSpPr>
                <a:spLocks noChangeArrowheads="1"/>
              </p:cNvSpPr>
              <p:nvPr/>
            </p:nvSpPr>
            <p:spPr bwMode="auto">
              <a:xfrm>
                <a:off x="3671" y="3337"/>
                <a:ext cx="231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00" b="1" dirty="0" err="1">
                    <a:solidFill>
                      <a:srgbClr val="24211D"/>
                    </a:solidFill>
                  </a:rPr>
                  <a:t>Уинское</a:t>
                </a:r>
                <a:endParaRPr lang="ru-RU" sz="800">
                  <a:latin typeface="Palatino Linotype" pitchFamily="18" charset="0"/>
                </a:endParaRPr>
              </a:p>
            </p:txBody>
          </p:sp>
          <p:sp>
            <p:nvSpPr>
              <p:cNvPr id="137" name="Rectangle 2195"/>
              <p:cNvSpPr>
                <a:spLocks noChangeArrowheads="1"/>
              </p:cNvSpPr>
              <p:nvPr/>
            </p:nvSpPr>
            <p:spPr bwMode="auto">
              <a:xfrm>
                <a:off x="3583" y="3440"/>
                <a:ext cx="279" cy="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00" b="1">
                    <a:solidFill>
                      <a:srgbClr val="24211D"/>
                    </a:solidFill>
                  </a:rPr>
                  <a:t>Чернушка</a:t>
                </a:r>
                <a:endParaRPr lang="ru-RU" sz="800">
                  <a:latin typeface="Palatino Linotype" pitchFamily="18" charset="0"/>
                </a:endParaRPr>
              </a:p>
            </p:txBody>
          </p:sp>
          <p:sp>
            <p:nvSpPr>
              <p:cNvPr id="138" name="Rectangle 2196"/>
              <p:cNvSpPr>
                <a:spLocks noChangeArrowheads="1"/>
              </p:cNvSpPr>
              <p:nvPr/>
            </p:nvSpPr>
            <p:spPr bwMode="auto">
              <a:xfrm>
                <a:off x="3487" y="3268"/>
                <a:ext cx="175" cy="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00" b="1">
                    <a:solidFill>
                      <a:srgbClr val="24211D"/>
                    </a:solidFill>
                  </a:rPr>
                  <a:t>Барда</a:t>
                </a:r>
                <a:endParaRPr lang="ru-RU" sz="600">
                  <a:latin typeface="Palatino Linotype" pitchFamily="18" charset="0"/>
                </a:endParaRPr>
              </a:p>
            </p:txBody>
          </p:sp>
          <p:sp>
            <p:nvSpPr>
              <p:cNvPr id="139" name="Rectangle 2197"/>
              <p:cNvSpPr>
                <a:spLocks noChangeArrowheads="1"/>
              </p:cNvSpPr>
              <p:nvPr/>
            </p:nvSpPr>
            <p:spPr bwMode="auto">
              <a:xfrm>
                <a:off x="3706" y="3174"/>
                <a:ext cx="145" cy="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00" b="1">
                    <a:solidFill>
                      <a:srgbClr val="24211D"/>
                    </a:solidFill>
                  </a:rPr>
                  <a:t>Орда</a:t>
                </a:r>
                <a:endParaRPr lang="ru-RU" sz="800">
                  <a:latin typeface="Palatino Linotype" pitchFamily="18" charset="0"/>
                </a:endParaRPr>
              </a:p>
            </p:txBody>
          </p:sp>
          <p:sp>
            <p:nvSpPr>
              <p:cNvPr id="140" name="Rectangle 2198"/>
              <p:cNvSpPr>
                <a:spLocks noChangeArrowheads="1"/>
              </p:cNvSpPr>
              <p:nvPr/>
            </p:nvSpPr>
            <p:spPr bwMode="auto">
              <a:xfrm>
                <a:off x="3458" y="2805"/>
                <a:ext cx="22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00">
                    <a:solidFill>
                      <a:srgbClr val="FFFFFF"/>
                    </a:solidFill>
                    <a:latin typeface="Arial Black" pitchFamily="34" charset="0"/>
                  </a:rPr>
                  <a:t>ПЕРМЬ</a:t>
                </a:r>
                <a:endParaRPr lang="ru-RU" sz="800">
                  <a:latin typeface="Palatino Linotype" pitchFamily="18" charset="0"/>
                </a:endParaRPr>
              </a:p>
            </p:txBody>
          </p:sp>
          <p:sp>
            <p:nvSpPr>
              <p:cNvPr id="141" name="Rectangle 2199"/>
              <p:cNvSpPr>
                <a:spLocks noChangeArrowheads="1"/>
              </p:cNvSpPr>
              <p:nvPr/>
            </p:nvSpPr>
            <p:spPr bwMode="auto">
              <a:xfrm>
                <a:off x="3687" y="2104"/>
                <a:ext cx="433" cy="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00" b="1">
                    <a:solidFill>
                      <a:srgbClr val="24211D"/>
                    </a:solidFill>
                  </a:rPr>
                  <a:t>Александровск</a:t>
                </a:r>
                <a:endParaRPr lang="ru-RU" sz="800">
                  <a:latin typeface="Palatino Linotype" pitchFamily="18" charset="0"/>
                </a:endParaRPr>
              </a:p>
            </p:txBody>
          </p:sp>
          <p:sp>
            <p:nvSpPr>
              <p:cNvPr id="142" name="Rectangle 2200"/>
              <p:cNvSpPr>
                <a:spLocks noChangeArrowheads="1"/>
              </p:cNvSpPr>
              <p:nvPr/>
            </p:nvSpPr>
            <p:spPr bwMode="auto">
              <a:xfrm>
                <a:off x="3895" y="2168"/>
                <a:ext cx="164" cy="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00" b="1">
                    <a:solidFill>
                      <a:srgbClr val="24211D"/>
                    </a:solidFill>
                  </a:rPr>
                  <a:t>Кизел</a:t>
                </a:r>
                <a:endParaRPr lang="ru-RU" sz="800">
                  <a:latin typeface="Palatino Linotype" pitchFamily="18" charset="0"/>
                </a:endParaRPr>
              </a:p>
            </p:txBody>
          </p:sp>
          <p:sp>
            <p:nvSpPr>
              <p:cNvPr id="143" name="Rectangle 2201"/>
              <p:cNvSpPr>
                <a:spLocks noChangeArrowheads="1"/>
              </p:cNvSpPr>
              <p:nvPr/>
            </p:nvSpPr>
            <p:spPr bwMode="auto">
              <a:xfrm>
                <a:off x="3767" y="2292"/>
                <a:ext cx="195" cy="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00" b="1">
                    <a:solidFill>
                      <a:srgbClr val="24211D"/>
                    </a:solidFill>
                  </a:rPr>
                  <a:t>Губаха</a:t>
                </a:r>
                <a:endParaRPr lang="ru-RU" sz="800">
                  <a:latin typeface="Palatino Linotype" pitchFamily="18" charset="0"/>
                </a:endParaRPr>
              </a:p>
            </p:txBody>
          </p:sp>
          <p:sp>
            <p:nvSpPr>
              <p:cNvPr id="144" name="Rectangle 2202"/>
              <p:cNvSpPr>
                <a:spLocks noChangeArrowheads="1"/>
              </p:cNvSpPr>
              <p:nvPr/>
            </p:nvSpPr>
            <p:spPr bwMode="auto">
              <a:xfrm>
                <a:off x="3824" y="2736"/>
                <a:ext cx="222" cy="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00" b="1">
                    <a:solidFill>
                      <a:srgbClr val="24211D"/>
                    </a:solidFill>
                  </a:rPr>
                  <a:t>Лысьва</a:t>
                </a:r>
                <a:endParaRPr lang="ru-RU" sz="800">
                  <a:latin typeface="Palatino Linotype" pitchFamily="18" charset="0"/>
                </a:endParaRPr>
              </a:p>
            </p:txBody>
          </p:sp>
          <p:sp>
            <p:nvSpPr>
              <p:cNvPr id="145" name="Rectangle 2203"/>
              <p:cNvSpPr>
                <a:spLocks noChangeArrowheads="1"/>
              </p:cNvSpPr>
              <p:nvPr/>
            </p:nvSpPr>
            <p:spPr bwMode="auto">
              <a:xfrm>
                <a:off x="3582" y="2609"/>
                <a:ext cx="242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00" b="1">
                    <a:solidFill>
                      <a:srgbClr val="24211D"/>
                    </a:solidFill>
                  </a:rPr>
                  <a:t>Чусовой</a:t>
                </a:r>
                <a:endParaRPr lang="ru-RU" sz="800">
                  <a:latin typeface="Palatino Linotype" pitchFamily="18" charset="0"/>
                </a:endParaRPr>
              </a:p>
            </p:txBody>
          </p:sp>
          <p:sp>
            <p:nvSpPr>
              <p:cNvPr id="146" name="Rectangle 2204"/>
              <p:cNvSpPr>
                <a:spLocks noChangeArrowheads="1"/>
              </p:cNvSpPr>
              <p:nvPr/>
            </p:nvSpPr>
            <p:spPr bwMode="auto">
              <a:xfrm>
                <a:off x="3213" y="2699"/>
                <a:ext cx="363" cy="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00" b="1">
                    <a:solidFill>
                      <a:srgbClr val="24211D"/>
                    </a:solidFill>
                  </a:rPr>
                  <a:t>Краснокамск</a:t>
                </a:r>
                <a:endParaRPr lang="ru-RU" sz="800">
                  <a:latin typeface="Palatino Linotype" pitchFamily="18" charset="0"/>
                </a:endParaRPr>
              </a:p>
            </p:txBody>
          </p:sp>
          <p:sp>
            <p:nvSpPr>
              <p:cNvPr id="147" name="Rectangle 2205"/>
              <p:cNvSpPr>
                <a:spLocks noChangeArrowheads="1"/>
              </p:cNvSpPr>
              <p:nvPr/>
            </p:nvSpPr>
            <p:spPr bwMode="auto">
              <a:xfrm>
                <a:off x="3242" y="2787"/>
                <a:ext cx="184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00" b="1">
                    <a:solidFill>
                      <a:srgbClr val="24211D"/>
                    </a:solidFill>
                  </a:rPr>
                  <a:t>Нытва</a:t>
                </a:r>
                <a:endParaRPr lang="ru-RU" sz="800">
                  <a:latin typeface="Palatino Linotype" pitchFamily="18" charset="0"/>
                </a:endParaRPr>
              </a:p>
            </p:txBody>
          </p:sp>
          <p:sp>
            <p:nvSpPr>
              <p:cNvPr id="148" name="Rectangle 2206"/>
              <p:cNvSpPr>
                <a:spLocks noChangeArrowheads="1"/>
              </p:cNvSpPr>
              <p:nvPr/>
            </p:nvSpPr>
            <p:spPr bwMode="auto">
              <a:xfrm>
                <a:off x="3107" y="2835"/>
                <a:ext cx="143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00" b="1">
                    <a:solidFill>
                      <a:srgbClr val="24211D"/>
                    </a:solidFill>
                  </a:rPr>
                  <a:t>Очер</a:t>
                </a:r>
                <a:endParaRPr lang="ru-RU" sz="800">
                  <a:latin typeface="Palatino Linotype" pitchFamily="18" charset="0"/>
                </a:endParaRPr>
              </a:p>
            </p:txBody>
          </p:sp>
          <p:sp>
            <p:nvSpPr>
              <p:cNvPr id="149" name="Rectangle 2207"/>
              <p:cNvSpPr>
                <a:spLocks noChangeArrowheads="1"/>
              </p:cNvSpPr>
              <p:nvPr/>
            </p:nvSpPr>
            <p:spPr bwMode="auto">
              <a:xfrm>
                <a:off x="3038" y="2993"/>
                <a:ext cx="314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00" b="1">
                    <a:solidFill>
                      <a:srgbClr val="24211D"/>
                    </a:solidFill>
                  </a:rPr>
                  <a:t>Б. Соснова</a:t>
                </a:r>
                <a:endParaRPr lang="ru-RU" sz="800">
                  <a:latin typeface="Palatino Linotype" pitchFamily="18" charset="0"/>
                </a:endParaRPr>
              </a:p>
            </p:txBody>
          </p:sp>
          <p:sp>
            <p:nvSpPr>
              <p:cNvPr id="150" name="Rectangle 2208"/>
              <p:cNvSpPr>
                <a:spLocks noChangeArrowheads="1"/>
              </p:cNvSpPr>
              <p:nvPr/>
            </p:nvSpPr>
            <p:spPr bwMode="auto">
              <a:xfrm>
                <a:off x="3593" y="2965"/>
                <a:ext cx="190" cy="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00" b="1">
                    <a:solidFill>
                      <a:srgbClr val="24211D"/>
                    </a:solidFill>
                  </a:rPr>
                  <a:t>Кунгур</a:t>
                </a:r>
                <a:endParaRPr lang="ru-RU" sz="800">
                  <a:latin typeface="Palatino Linotype" pitchFamily="18" charset="0"/>
                </a:endParaRPr>
              </a:p>
            </p:txBody>
          </p:sp>
          <p:sp>
            <p:nvSpPr>
              <p:cNvPr id="151" name="Rectangle 2209"/>
              <p:cNvSpPr>
                <a:spLocks noChangeArrowheads="1"/>
              </p:cNvSpPr>
              <p:nvPr/>
            </p:nvSpPr>
            <p:spPr bwMode="auto">
              <a:xfrm>
                <a:off x="3096" y="3121"/>
                <a:ext cx="243" cy="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700" b="1">
                    <a:solidFill>
                      <a:srgbClr val="24211D"/>
                    </a:solidFill>
                  </a:rPr>
                  <a:t>Частые</a:t>
                </a:r>
                <a:endParaRPr lang="ru-RU" sz="800">
                  <a:latin typeface="Palatino Linotype" pitchFamily="18" charset="0"/>
                </a:endParaRPr>
              </a:p>
            </p:txBody>
          </p:sp>
          <p:sp>
            <p:nvSpPr>
              <p:cNvPr id="152" name="Rectangle 2210"/>
              <p:cNvSpPr>
                <a:spLocks noChangeArrowheads="1"/>
              </p:cNvSpPr>
              <p:nvPr/>
            </p:nvSpPr>
            <p:spPr bwMode="auto">
              <a:xfrm>
                <a:off x="3293" y="2925"/>
                <a:ext cx="201" cy="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00" b="1">
                    <a:solidFill>
                      <a:srgbClr val="24211D"/>
                    </a:solidFill>
                  </a:rPr>
                  <a:t>Оханск</a:t>
                </a:r>
                <a:endParaRPr lang="ru-RU" sz="800">
                  <a:latin typeface="Palatino Linotype" pitchFamily="18" charset="0"/>
                </a:endParaRPr>
              </a:p>
            </p:txBody>
          </p:sp>
          <p:sp>
            <p:nvSpPr>
              <p:cNvPr id="153" name="Rectangle 2211"/>
              <p:cNvSpPr>
                <a:spLocks noChangeArrowheads="1"/>
              </p:cNvSpPr>
              <p:nvPr/>
            </p:nvSpPr>
            <p:spPr bwMode="auto">
              <a:xfrm>
                <a:off x="3385" y="3096"/>
                <a:ext cx="107" cy="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00" b="1">
                    <a:solidFill>
                      <a:srgbClr val="24211D"/>
                    </a:solidFill>
                  </a:rPr>
                  <a:t>Оса</a:t>
                </a:r>
                <a:endParaRPr lang="ru-RU" sz="800">
                  <a:latin typeface="Palatino Linotype" pitchFamily="18" charset="0"/>
                </a:endParaRPr>
              </a:p>
            </p:txBody>
          </p:sp>
          <p:sp>
            <p:nvSpPr>
              <p:cNvPr id="154" name="Rectangle 2212"/>
              <p:cNvSpPr>
                <a:spLocks noChangeArrowheads="1"/>
              </p:cNvSpPr>
              <p:nvPr/>
            </p:nvSpPr>
            <p:spPr bwMode="auto">
              <a:xfrm>
                <a:off x="3522" y="1663"/>
                <a:ext cx="443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00" b="1">
                    <a:solidFill>
                      <a:srgbClr val="24211D"/>
                    </a:solidFill>
                  </a:rPr>
                  <a:t>Красновишерск</a:t>
                </a:r>
                <a:endParaRPr lang="ru-RU" sz="800">
                  <a:latin typeface="Palatino Linotype" pitchFamily="18" charset="0"/>
                </a:endParaRPr>
              </a:p>
            </p:txBody>
          </p:sp>
          <p:sp>
            <p:nvSpPr>
              <p:cNvPr id="155" name="Rectangle 2213"/>
              <p:cNvSpPr>
                <a:spLocks noChangeArrowheads="1"/>
              </p:cNvSpPr>
              <p:nvPr/>
            </p:nvSpPr>
            <p:spPr bwMode="auto">
              <a:xfrm>
                <a:off x="3512" y="1968"/>
                <a:ext cx="308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00" b="1">
                    <a:solidFill>
                      <a:srgbClr val="24211D"/>
                    </a:solidFill>
                  </a:rPr>
                  <a:t>Соликамск</a:t>
                </a:r>
                <a:endParaRPr lang="ru-RU" sz="800">
                  <a:latin typeface="Palatino Linotype" pitchFamily="18" charset="0"/>
                </a:endParaRPr>
              </a:p>
            </p:txBody>
          </p:sp>
          <p:sp>
            <p:nvSpPr>
              <p:cNvPr id="156" name="Rectangle 2214"/>
              <p:cNvSpPr>
                <a:spLocks noChangeArrowheads="1"/>
              </p:cNvSpPr>
              <p:nvPr/>
            </p:nvSpPr>
            <p:spPr bwMode="auto">
              <a:xfrm>
                <a:off x="3258" y="2073"/>
                <a:ext cx="204" cy="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00" b="1">
                    <a:solidFill>
                      <a:srgbClr val="24211D"/>
                    </a:solidFill>
                  </a:rPr>
                  <a:t>Усолье</a:t>
                </a:r>
                <a:endParaRPr lang="ru-RU" sz="600">
                  <a:latin typeface="Palatino Linotype" pitchFamily="18" charset="0"/>
                </a:endParaRPr>
              </a:p>
            </p:txBody>
          </p:sp>
          <p:sp>
            <p:nvSpPr>
              <p:cNvPr id="157" name="Rectangle 2215"/>
              <p:cNvSpPr>
                <a:spLocks noChangeArrowheads="1"/>
              </p:cNvSpPr>
              <p:nvPr/>
            </p:nvSpPr>
            <p:spPr bwMode="auto">
              <a:xfrm>
                <a:off x="3402" y="2181"/>
                <a:ext cx="300" cy="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00" b="1" dirty="0">
                    <a:solidFill>
                      <a:srgbClr val="24211D"/>
                    </a:solidFill>
                  </a:rPr>
                  <a:t>Березники</a:t>
                </a:r>
                <a:endParaRPr lang="ru-RU" sz="800" dirty="0">
                  <a:latin typeface="Palatino Linotype" pitchFamily="18" charset="0"/>
                </a:endParaRPr>
              </a:p>
            </p:txBody>
          </p:sp>
          <p:sp>
            <p:nvSpPr>
              <p:cNvPr id="158" name="Rectangle 2216"/>
              <p:cNvSpPr>
                <a:spLocks noChangeArrowheads="1"/>
              </p:cNvSpPr>
              <p:nvPr/>
            </p:nvSpPr>
            <p:spPr bwMode="auto">
              <a:xfrm>
                <a:off x="3206" y="1683"/>
                <a:ext cx="259" cy="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00" b="1">
                    <a:solidFill>
                      <a:srgbClr val="24211D"/>
                    </a:solidFill>
                  </a:rPr>
                  <a:t>Чердынь</a:t>
                </a:r>
                <a:endParaRPr lang="ru-RU" sz="800">
                  <a:latin typeface="Palatino Linotype" pitchFamily="18" charset="0"/>
                </a:endParaRPr>
              </a:p>
            </p:txBody>
          </p:sp>
          <p:sp>
            <p:nvSpPr>
              <p:cNvPr id="159" name="Rectangle 2217"/>
              <p:cNvSpPr>
                <a:spLocks noChangeArrowheads="1"/>
              </p:cNvSpPr>
              <p:nvPr/>
            </p:nvSpPr>
            <p:spPr bwMode="auto">
              <a:xfrm>
                <a:off x="2976" y="1659"/>
                <a:ext cx="196" cy="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00" b="1">
                    <a:solidFill>
                      <a:srgbClr val="24211D"/>
                    </a:solidFill>
                  </a:rPr>
                  <a:t>Гайны </a:t>
                </a:r>
                <a:endParaRPr lang="ru-RU" sz="800">
                  <a:latin typeface="Palatino Linotype" pitchFamily="18" charset="0"/>
                </a:endParaRPr>
              </a:p>
            </p:txBody>
          </p:sp>
          <p:sp>
            <p:nvSpPr>
              <p:cNvPr id="160" name="Rectangle 2218"/>
              <p:cNvSpPr>
                <a:spLocks noChangeArrowheads="1"/>
              </p:cNvSpPr>
              <p:nvPr/>
            </p:nvSpPr>
            <p:spPr bwMode="auto">
              <a:xfrm>
                <a:off x="2976" y="2037"/>
                <a:ext cx="202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00" b="1">
                    <a:solidFill>
                      <a:srgbClr val="24211D"/>
                    </a:solidFill>
                  </a:rPr>
                  <a:t>Кочево</a:t>
                </a:r>
                <a:endParaRPr lang="ru-RU" sz="800">
                  <a:latin typeface="Palatino Linotype" pitchFamily="18" charset="0"/>
                </a:endParaRPr>
              </a:p>
            </p:txBody>
          </p:sp>
          <p:sp>
            <p:nvSpPr>
              <p:cNvPr id="161" name="Rectangle 2219"/>
              <p:cNvSpPr>
                <a:spLocks noChangeArrowheads="1"/>
              </p:cNvSpPr>
              <p:nvPr/>
            </p:nvSpPr>
            <p:spPr bwMode="auto">
              <a:xfrm>
                <a:off x="3060" y="1806"/>
                <a:ext cx="132" cy="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00" b="1">
                    <a:solidFill>
                      <a:srgbClr val="24211D"/>
                    </a:solidFill>
                  </a:rPr>
                  <a:t>Коса</a:t>
                </a:r>
                <a:endParaRPr lang="ru-RU" sz="800">
                  <a:latin typeface="Palatino Linotype" pitchFamily="18" charset="0"/>
                </a:endParaRPr>
              </a:p>
            </p:txBody>
          </p:sp>
          <p:sp>
            <p:nvSpPr>
              <p:cNvPr id="162" name="Rectangle 2220"/>
              <p:cNvSpPr>
                <a:spLocks noChangeArrowheads="1"/>
              </p:cNvSpPr>
              <p:nvPr/>
            </p:nvSpPr>
            <p:spPr bwMode="auto">
              <a:xfrm>
                <a:off x="3514" y="2507"/>
                <a:ext cx="271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00" b="1">
                    <a:solidFill>
                      <a:srgbClr val="24211D"/>
                    </a:solidFill>
                  </a:rPr>
                  <a:t>Добрянка</a:t>
                </a:r>
                <a:endParaRPr lang="ru-RU" sz="800">
                  <a:latin typeface="Palatino Linotype" pitchFamily="18" charset="0"/>
                </a:endParaRPr>
              </a:p>
            </p:txBody>
          </p:sp>
          <p:sp>
            <p:nvSpPr>
              <p:cNvPr id="163" name="Rectangle 2221"/>
              <p:cNvSpPr>
                <a:spLocks noChangeArrowheads="1"/>
              </p:cNvSpPr>
              <p:nvPr/>
            </p:nvSpPr>
            <p:spPr bwMode="auto">
              <a:xfrm>
                <a:off x="3207" y="2482"/>
                <a:ext cx="312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00" b="1">
                    <a:solidFill>
                      <a:srgbClr val="24211D"/>
                    </a:solidFill>
                  </a:rPr>
                  <a:t>Ильинский</a:t>
                </a:r>
                <a:endParaRPr lang="ru-RU" sz="600">
                  <a:latin typeface="Palatino Linotype" pitchFamily="18" charset="0"/>
                </a:endParaRPr>
              </a:p>
            </p:txBody>
          </p:sp>
          <p:sp>
            <p:nvSpPr>
              <p:cNvPr id="164" name="Rectangle 2222"/>
              <p:cNvSpPr>
                <a:spLocks noChangeArrowheads="1"/>
              </p:cNvSpPr>
              <p:nvPr/>
            </p:nvSpPr>
            <p:spPr bwMode="auto">
              <a:xfrm>
                <a:off x="2986" y="2592"/>
                <a:ext cx="144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00" b="1">
                    <a:solidFill>
                      <a:srgbClr val="24211D"/>
                    </a:solidFill>
                  </a:rPr>
                  <a:t>Сива</a:t>
                </a:r>
                <a:endParaRPr lang="ru-RU" sz="800">
                  <a:latin typeface="Palatino Linotype" pitchFamily="18" charset="0"/>
                </a:endParaRPr>
              </a:p>
            </p:txBody>
          </p:sp>
          <p:sp>
            <p:nvSpPr>
              <p:cNvPr id="165" name="Rectangle 2223"/>
              <p:cNvSpPr>
                <a:spLocks noChangeArrowheads="1"/>
              </p:cNvSpPr>
              <p:nvPr/>
            </p:nvSpPr>
            <p:spPr bwMode="auto">
              <a:xfrm>
                <a:off x="3154" y="2623"/>
                <a:ext cx="238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00" b="1">
                    <a:solidFill>
                      <a:srgbClr val="24211D"/>
                    </a:solidFill>
                  </a:rPr>
                  <a:t>Карагай </a:t>
                </a:r>
                <a:endParaRPr lang="ru-RU" sz="800">
                  <a:latin typeface="Palatino Linotype" pitchFamily="18" charset="0"/>
                </a:endParaRPr>
              </a:p>
            </p:txBody>
          </p:sp>
          <p:sp>
            <p:nvSpPr>
              <p:cNvPr id="166" name="Rectangle 2224"/>
              <p:cNvSpPr>
                <a:spLocks noChangeArrowheads="1"/>
              </p:cNvSpPr>
              <p:nvPr/>
            </p:nvSpPr>
            <p:spPr bwMode="auto">
              <a:xfrm>
                <a:off x="2917" y="2312"/>
                <a:ext cx="286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00" b="1">
                    <a:solidFill>
                      <a:srgbClr val="24211D"/>
                    </a:solidFill>
                  </a:rPr>
                  <a:t>Кудымкар</a:t>
                </a:r>
                <a:endParaRPr lang="ru-RU" sz="800">
                  <a:latin typeface="Palatino Linotype" pitchFamily="18" charset="0"/>
                </a:endParaRPr>
              </a:p>
            </p:txBody>
          </p:sp>
          <p:sp>
            <p:nvSpPr>
              <p:cNvPr id="167" name="Rectangle 2225"/>
              <p:cNvSpPr>
                <a:spLocks noChangeArrowheads="1"/>
              </p:cNvSpPr>
              <p:nvPr/>
            </p:nvSpPr>
            <p:spPr bwMode="auto">
              <a:xfrm>
                <a:off x="2901" y="2169"/>
                <a:ext cx="161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00" b="1">
                    <a:solidFill>
                      <a:srgbClr val="24211D"/>
                    </a:solidFill>
                  </a:rPr>
                  <a:t>Юрла</a:t>
                </a:r>
                <a:endParaRPr lang="ru-RU" sz="800">
                  <a:latin typeface="Palatino Linotype" pitchFamily="18" charset="0"/>
                </a:endParaRPr>
              </a:p>
            </p:txBody>
          </p:sp>
          <p:sp>
            <p:nvSpPr>
              <p:cNvPr id="168" name="Rectangle 2226"/>
              <p:cNvSpPr>
                <a:spLocks noChangeArrowheads="1"/>
              </p:cNvSpPr>
              <p:nvPr/>
            </p:nvSpPr>
            <p:spPr bwMode="auto">
              <a:xfrm>
                <a:off x="3238" y="2346"/>
                <a:ext cx="193" cy="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00" b="1">
                    <a:solidFill>
                      <a:srgbClr val="24211D"/>
                    </a:solidFill>
                  </a:rPr>
                  <a:t>Юсьва</a:t>
                </a:r>
                <a:endParaRPr lang="ru-RU" sz="800">
                  <a:latin typeface="Palatino Linotype" pitchFamily="18" charset="0"/>
                </a:endParaRPr>
              </a:p>
            </p:txBody>
          </p:sp>
          <p:sp>
            <p:nvSpPr>
              <p:cNvPr id="169" name="Freeform 2227"/>
              <p:cNvSpPr>
                <a:spLocks noEditPoints="1"/>
              </p:cNvSpPr>
              <p:nvPr/>
            </p:nvSpPr>
            <p:spPr bwMode="auto">
              <a:xfrm>
                <a:off x="2525" y="1378"/>
                <a:ext cx="1652" cy="2261"/>
              </a:xfrm>
              <a:custGeom>
                <a:avLst/>
                <a:gdLst>
                  <a:gd name="T0" fmla="*/ 2147483647 w 361"/>
                  <a:gd name="T1" fmla="*/ 2147483647 h 494"/>
                  <a:gd name="T2" fmla="*/ 2147483647 w 361"/>
                  <a:gd name="T3" fmla="*/ 2147483647 h 494"/>
                  <a:gd name="T4" fmla="*/ 2147483647 w 361"/>
                  <a:gd name="T5" fmla="*/ 2147483647 h 494"/>
                  <a:gd name="T6" fmla="*/ 2147483647 w 361"/>
                  <a:gd name="T7" fmla="*/ 2147483647 h 494"/>
                  <a:gd name="T8" fmla="*/ 2147483647 w 361"/>
                  <a:gd name="T9" fmla="*/ 2147483647 h 494"/>
                  <a:gd name="T10" fmla="*/ 2147483647 w 361"/>
                  <a:gd name="T11" fmla="*/ 2147483647 h 494"/>
                  <a:gd name="T12" fmla="*/ 2147483647 w 361"/>
                  <a:gd name="T13" fmla="*/ 2147483647 h 494"/>
                  <a:gd name="T14" fmla="*/ 2147483647 w 361"/>
                  <a:gd name="T15" fmla="*/ 2147483647 h 494"/>
                  <a:gd name="T16" fmla="*/ 2147483647 w 361"/>
                  <a:gd name="T17" fmla="*/ 2147483647 h 494"/>
                  <a:gd name="T18" fmla="*/ 2147483647 w 361"/>
                  <a:gd name="T19" fmla="*/ 2147483647 h 494"/>
                  <a:gd name="T20" fmla="*/ 2147483647 w 361"/>
                  <a:gd name="T21" fmla="*/ 2147483647 h 494"/>
                  <a:gd name="T22" fmla="*/ 2147483647 w 361"/>
                  <a:gd name="T23" fmla="*/ 2147483647 h 494"/>
                  <a:gd name="T24" fmla="*/ 2147483647 w 361"/>
                  <a:gd name="T25" fmla="*/ 2147483647 h 494"/>
                  <a:gd name="T26" fmla="*/ 2147483647 w 361"/>
                  <a:gd name="T27" fmla="*/ 2147483647 h 494"/>
                  <a:gd name="T28" fmla="*/ 2147483647 w 361"/>
                  <a:gd name="T29" fmla="*/ 2147483647 h 494"/>
                  <a:gd name="T30" fmla="*/ 2147483647 w 361"/>
                  <a:gd name="T31" fmla="*/ 2147483647 h 494"/>
                  <a:gd name="T32" fmla="*/ 2147483647 w 361"/>
                  <a:gd name="T33" fmla="*/ 2147483647 h 494"/>
                  <a:gd name="T34" fmla="*/ 2147483647 w 361"/>
                  <a:gd name="T35" fmla="*/ 2147483647 h 494"/>
                  <a:gd name="T36" fmla="*/ 2147483647 w 361"/>
                  <a:gd name="T37" fmla="*/ 2147483647 h 494"/>
                  <a:gd name="T38" fmla="*/ 2147483647 w 361"/>
                  <a:gd name="T39" fmla="*/ 2147483647 h 494"/>
                  <a:gd name="T40" fmla="*/ 2147483647 w 361"/>
                  <a:gd name="T41" fmla="*/ 2147483647 h 494"/>
                  <a:gd name="T42" fmla="*/ 2147483647 w 361"/>
                  <a:gd name="T43" fmla="*/ 2147483647 h 494"/>
                  <a:gd name="T44" fmla="*/ 2147483647 w 361"/>
                  <a:gd name="T45" fmla="*/ 2147483647 h 494"/>
                  <a:gd name="T46" fmla="*/ 2147483647 w 361"/>
                  <a:gd name="T47" fmla="*/ 2147483647 h 494"/>
                  <a:gd name="T48" fmla="*/ 2147483647 w 361"/>
                  <a:gd name="T49" fmla="*/ 2147483647 h 494"/>
                  <a:gd name="T50" fmla="*/ 2147483647 w 361"/>
                  <a:gd name="T51" fmla="*/ 2147483647 h 494"/>
                  <a:gd name="T52" fmla="*/ 2147483647 w 361"/>
                  <a:gd name="T53" fmla="*/ 2147483647 h 494"/>
                  <a:gd name="T54" fmla="*/ 2147483647 w 361"/>
                  <a:gd name="T55" fmla="*/ 2147483647 h 494"/>
                  <a:gd name="T56" fmla="*/ 2147483647 w 361"/>
                  <a:gd name="T57" fmla="*/ 2147483647 h 494"/>
                  <a:gd name="T58" fmla="*/ 2147483647 w 361"/>
                  <a:gd name="T59" fmla="*/ 2147483647 h 494"/>
                  <a:gd name="T60" fmla="*/ 2147483647 w 361"/>
                  <a:gd name="T61" fmla="*/ 2147483647 h 494"/>
                  <a:gd name="T62" fmla="*/ 2147483647 w 361"/>
                  <a:gd name="T63" fmla="*/ 2147483647 h 494"/>
                  <a:gd name="T64" fmla="*/ 2147483647 w 361"/>
                  <a:gd name="T65" fmla="*/ 2147483647 h 494"/>
                  <a:gd name="T66" fmla="*/ 2147483647 w 361"/>
                  <a:gd name="T67" fmla="*/ 2147483647 h 494"/>
                  <a:gd name="T68" fmla="*/ 2147483647 w 361"/>
                  <a:gd name="T69" fmla="*/ 2147483647 h 494"/>
                  <a:gd name="T70" fmla="*/ 2147483647 w 361"/>
                  <a:gd name="T71" fmla="*/ 2147483647 h 494"/>
                  <a:gd name="T72" fmla="*/ 2147483647 w 361"/>
                  <a:gd name="T73" fmla="*/ 2147483647 h 494"/>
                  <a:gd name="T74" fmla="*/ 2147483647 w 361"/>
                  <a:gd name="T75" fmla="*/ 2147483647 h 494"/>
                  <a:gd name="T76" fmla="*/ 2147483647 w 361"/>
                  <a:gd name="T77" fmla="*/ 2147483647 h 494"/>
                  <a:gd name="T78" fmla="*/ 2147483647 w 361"/>
                  <a:gd name="T79" fmla="*/ 2147483647 h 494"/>
                  <a:gd name="T80" fmla="*/ 2147483647 w 361"/>
                  <a:gd name="T81" fmla="*/ 2147483647 h 494"/>
                  <a:gd name="T82" fmla="*/ 2147483647 w 361"/>
                  <a:gd name="T83" fmla="*/ 2147483647 h 494"/>
                  <a:gd name="T84" fmla="*/ 0 w 361"/>
                  <a:gd name="T85" fmla="*/ 2147483647 h 494"/>
                  <a:gd name="T86" fmla="*/ 2147483647 w 361"/>
                  <a:gd name="T87" fmla="*/ 2147483647 h 494"/>
                  <a:gd name="T88" fmla="*/ 2147483647 w 361"/>
                  <a:gd name="T89" fmla="*/ 2147483647 h 494"/>
                  <a:gd name="T90" fmla="*/ 2147483647 w 361"/>
                  <a:gd name="T91" fmla="*/ 2147483647 h 494"/>
                  <a:gd name="T92" fmla="*/ 2147483647 w 361"/>
                  <a:gd name="T93" fmla="*/ 2147483647 h 494"/>
                  <a:gd name="T94" fmla="*/ 2147483647 w 361"/>
                  <a:gd name="T95" fmla="*/ 2147483647 h 494"/>
                  <a:gd name="T96" fmla="*/ 2147483647 w 361"/>
                  <a:gd name="T97" fmla="*/ 2147483647 h 494"/>
                  <a:gd name="T98" fmla="*/ 2147483647 w 361"/>
                  <a:gd name="T99" fmla="*/ 2147483647 h 494"/>
                  <a:gd name="T100" fmla="*/ 2147483647 w 361"/>
                  <a:gd name="T101" fmla="*/ 2147483647 h 494"/>
                  <a:gd name="T102" fmla="*/ 2147483647 w 361"/>
                  <a:gd name="T103" fmla="*/ 2147483647 h 494"/>
                  <a:gd name="T104" fmla="*/ 2147483647 w 361"/>
                  <a:gd name="T105" fmla="*/ 2147483647 h 494"/>
                  <a:gd name="T106" fmla="*/ 2147483647 w 361"/>
                  <a:gd name="T107" fmla="*/ 2147483647 h 494"/>
                  <a:gd name="T108" fmla="*/ 2147483647 w 361"/>
                  <a:gd name="T109" fmla="*/ 2147483647 h 494"/>
                  <a:gd name="T110" fmla="*/ 2147483647 w 361"/>
                  <a:gd name="T111" fmla="*/ 2147483647 h 494"/>
                  <a:gd name="T112" fmla="*/ 2147483647 w 361"/>
                  <a:gd name="T113" fmla="*/ 2147483647 h 494"/>
                  <a:gd name="T114" fmla="*/ 2147483647 w 361"/>
                  <a:gd name="T115" fmla="*/ 2147483647 h 494"/>
                  <a:gd name="T116" fmla="*/ 2147483647 w 361"/>
                  <a:gd name="T117" fmla="*/ 2147483647 h 494"/>
                  <a:gd name="T118" fmla="*/ 2147483647 w 361"/>
                  <a:gd name="T119" fmla="*/ 2147483647 h 494"/>
                  <a:gd name="T120" fmla="*/ 2147483647 w 361"/>
                  <a:gd name="T121" fmla="*/ 2147483647 h 494"/>
                  <a:gd name="T122" fmla="*/ 2147483647 w 361"/>
                  <a:gd name="T123" fmla="*/ 2147483647 h 494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361"/>
                  <a:gd name="T187" fmla="*/ 0 h 494"/>
                  <a:gd name="T188" fmla="*/ 361 w 361"/>
                  <a:gd name="T189" fmla="*/ 494 h 494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361" h="494">
                    <a:moveTo>
                      <a:pt x="279" y="489"/>
                    </a:moveTo>
                    <a:lnTo>
                      <a:pt x="303" y="486"/>
                    </a:lnTo>
                    <a:lnTo>
                      <a:pt x="303" y="456"/>
                    </a:lnTo>
                    <a:lnTo>
                      <a:pt x="303" y="455"/>
                    </a:lnTo>
                    <a:lnTo>
                      <a:pt x="303" y="454"/>
                    </a:lnTo>
                    <a:lnTo>
                      <a:pt x="320" y="440"/>
                    </a:lnTo>
                    <a:lnTo>
                      <a:pt x="320" y="412"/>
                    </a:lnTo>
                    <a:lnTo>
                      <a:pt x="320" y="411"/>
                    </a:lnTo>
                    <a:lnTo>
                      <a:pt x="321" y="410"/>
                    </a:lnTo>
                    <a:lnTo>
                      <a:pt x="333" y="405"/>
                    </a:lnTo>
                    <a:lnTo>
                      <a:pt x="339" y="390"/>
                    </a:lnTo>
                    <a:lnTo>
                      <a:pt x="334" y="375"/>
                    </a:lnTo>
                    <a:lnTo>
                      <a:pt x="334" y="374"/>
                    </a:lnTo>
                    <a:lnTo>
                      <a:pt x="335" y="373"/>
                    </a:lnTo>
                    <a:lnTo>
                      <a:pt x="345" y="357"/>
                    </a:lnTo>
                    <a:lnTo>
                      <a:pt x="348" y="318"/>
                    </a:lnTo>
                    <a:lnTo>
                      <a:pt x="334" y="313"/>
                    </a:lnTo>
                    <a:lnTo>
                      <a:pt x="332" y="312"/>
                    </a:lnTo>
                    <a:lnTo>
                      <a:pt x="333" y="310"/>
                    </a:lnTo>
                    <a:lnTo>
                      <a:pt x="340" y="279"/>
                    </a:lnTo>
                    <a:lnTo>
                      <a:pt x="332" y="260"/>
                    </a:lnTo>
                    <a:lnTo>
                      <a:pt x="332" y="259"/>
                    </a:lnTo>
                    <a:lnTo>
                      <a:pt x="327" y="210"/>
                    </a:lnTo>
                    <a:lnTo>
                      <a:pt x="327" y="209"/>
                    </a:lnTo>
                    <a:lnTo>
                      <a:pt x="327" y="208"/>
                    </a:lnTo>
                    <a:lnTo>
                      <a:pt x="344" y="191"/>
                    </a:lnTo>
                    <a:lnTo>
                      <a:pt x="347" y="157"/>
                    </a:lnTo>
                    <a:lnTo>
                      <a:pt x="340" y="143"/>
                    </a:lnTo>
                    <a:lnTo>
                      <a:pt x="339" y="142"/>
                    </a:lnTo>
                    <a:lnTo>
                      <a:pt x="341" y="140"/>
                    </a:lnTo>
                    <a:lnTo>
                      <a:pt x="356" y="126"/>
                    </a:lnTo>
                    <a:lnTo>
                      <a:pt x="356" y="69"/>
                    </a:lnTo>
                    <a:lnTo>
                      <a:pt x="338" y="55"/>
                    </a:lnTo>
                    <a:lnTo>
                      <a:pt x="336" y="54"/>
                    </a:lnTo>
                    <a:lnTo>
                      <a:pt x="337" y="52"/>
                    </a:lnTo>
                    <a:lnTo>
                      <a:pt x="353" y="29"/>
                    </a:lnTo>
                    <a:lnTo>
                      <a:pt x="349" y="8"/>
                    </a:lnTo>
                    <a:lnTo>
                      <a:pt x="339" y="5"/>
                    </a:lnTo>
                    <a:lnTo>
                      <a:pt x="329" y="13"/>
                    </a:lnTo>
                    <a:lnTo>
                      <a:pt x="328" y="14"/>
                    </a:lnTo>
                    <a:lnTo>
                      <a:pt x="328" y="13"/>
                    </a:lnTo>
                    <a:lnTo>
                      <a:pt x="247" y="8"/>
                    </a:lnTo>
                    <a:lnTo>
                      <a:pt x="245" y="16"/>
                    </a:lnTo>
                    <a:lnTo>
                      <a:pt x="245" y="18"/>
                    </a:lnTo>
                    <a:lnTo>
                      <a:pt x="243" y="18"/>
                    </a:lnTo>
                    <a:lnTo>
                      <a:pt x="217" y="15"/>
                    </a:lnTo>
                    <a:lnTo>
                      <a:pt x="212" y="25"/>
                    </a:lnTo>
                    <a:lnTo>
                      <a:pt x="211" y="26"/>
                    </a:lnTo>
                    <a:lnTo>
                      <a:pt x="209" y="26"/>
                    </a:lnTo>
                    <a:lnTo>
                      <a:pt x="153" y="19"/>
                    </a:lnTo>
                    <a:lnTo>
                      <a:pt x="150" y="29"/>
                    </a:lnTo>
                    <a:lnTo>
                      <a:pt x="149" y="31"/>
                    </a:lnTo>
                    <a:lnTo>
                      <a:pt x="147" y="31"/>
                    </a:lnTo>
                    <a:lnTo>
                      <a:pt x="84" y="27"/>
                    </a:lnTo>
                    <a:lnTo>
                      <a:pt x="82" y="27"/>
                    </a:lnTo>
                    <a:lnTo>
                      <a:pt x="82" y="25"/>
                    </a:lnTo>
                    <a:lnTo>
                      <a:pt x="78" y="10"/>
                    </a:lnTo>
                    <a:lnTo>
                      <a:pt x="61" y="9"/>
                    </a:lnTo>
                    <a:lnTo>
                      <a:pt x="59" y="21"/>
                    </a:lnTo>
                    <a:lnTo>
                      <a:pt x="58" y="23"/>
                    </a:lnTo>
                    <a:lnTo>
                      <a:pt x="56" y="23"/>
                    </a:lnTo>
                    <a:lnTo>
                      <a:pt x="37" y="22"/>
                    </a:lnTo>
                    <a:lnTo>
                      <a:pt x="34" y="35"/>
                    </a:lnTo>
                    <a:lnTo>
                      <a:pt x="34" y="37"/>
                    </a:lnTo>
                    <a:lnTo>
                      <a:pt x="32" y="37"/>
                    </a:lnTo>
                    <a:lnTo>
                      <a:pt x="9" y="37"/>
                    </a:lnTo>
                    <a:lnTo>
                      <a:pt x="5" y="74"/>
                    </a:lnTo>
                    <a:lnTo>
                      <a:pt x="21" y="76"/>
                    </a:lnTo>
                    <a:lnTo>
                      <a:pt x="23" y="76"/>
                    </a:lnTo>
                    <a:lnTo>
                      <a:pt x="23" y="78"/>
                    </a:lnTo>
                    <a:lnTo>
                      <a:pt x="24" y="91"/>
                    </a:lnTo>
                    <a:lnTo>
                      <a:pt x="36" y="92"/>
                    </a:lnTo>
                    <a:lnTo>
                      <a:pt x="38" y="92"/>
                    </a:lnTo>
                    <a:lnTo>
                      <a:pt x="38" y="94"/>
                    </a:lnTo>
                    <a:lnTo>
                      <a:pt x="39" y="112"/>
                    </a:lnTo>
                    <a:lnTo>
                      <a:pt x="70" y="116"/>
                    </a:lnTo>
                    <a:lnTo>
                      <a:pt x="80" y="99"/>
                    </a:lnTo>
                    <a:lnTo>
                      <a:pt x="81" y="97"/>
                    </a:lnTo>
                    <a:lnTo>
                      <a:pt x="83" y="98"/>
                    </a:lnTo>
                    <a:lnTo>
                      <a:pt x="96" y="102"/>
                    </a:lnTo>
                    <a:lnTo>
                      <a:pt x="98" y="103"/>
                    </a:lnTo>
                    <a:lnTo>
                      <a:pt x="98" y="105"/>
                    </a:lnTo>
                    <a:lnTo>
                      <a:pt x="93" y="162"/>
                    </a:lnTo>
                    <a:lnTo>
                      <a:pt x="93" y="163"/>
                    </a:lnTo>
                    <a:lnTo>
                      <a:pt x="92" y="164"/>
                    </a:lnTo>
                    <a:lnTo>
                      <a:pt x="71" y="169"/>
                    </a:lnTo>
                    <a:lnTo>
                      <a:pt x="65" y="224"/>
                    </a:lnTo>
                    <a:lnTo>
                      <a:pt x="78" y="223"/>
                    </a:lnTo>
                    <a:lnTo>
                      <a:pt x="79" y="223"/>
                    </a:lnTo>
                    <a:lnTo>
                      <a:pt x="87" y="229"/>
                    </a:lnTo>
                    <a:lnTo>
                      <a:pt x="88" y="230"/>
                    </a:lnTo>
                    <a:lnTo>
                      <a:pt x="88" y="231"/>
                    </a:lnTo>
                    <a:lnTo>
                      <a:pt x="89" y="298"/>
                    </a:lnTo>
                    <a:lnTo>
                      <a:pt x="107" y="312"/>
                    </a:lnTo>
                    <a:lnTo>
                      <a:pt x="108" y="312"/>
                    </a:lnTo>
                    <a:lnTo>
                      <a:pt x="108" y="313"/>
                    </a:lnTo>
                    <a:lnTo>
                      <a:pt x="113" y="363"/>
                    </a:lnTo>
                    <a:lnTo>
                      <a:pt x="122" y="368"/>
                    </a:lnTo>
                    <a:lnTo>
                      <a:pt x="123" y="369"/>
                    </a:lnTo>
                    <a:lnTo>
                      <a:pt x="123" y="370"/>
                    </a:lnTo>
                    <a:lnTo>
                      <a:pt x="129" y="425"/>
                    </a:lnTo>
                    <a:lnTo>
                      <a:pt x="129" y="426"/>
                    </a:lnTo>
                    <a:lnTo>
                      <a:pt x="128" y="427"/>
                    </a:lnTo>
                    <a:lnTo>
                      <a:pt x="114" y="447"/>
                    </a:lnTo>
                    <a:lnTo>
                      <a:pt x="121" y="474"/>
                    </a:lnTo>
                    <a:lnTo>
                      <a:pt x="160" y="474"/>
                    </a:lnTo>
                    <a:lnTo>
                      <a:pt x="166" y="459"/>
                    </a:lnTo>
                    <a:lnTo>
                      <a:pt x="166" y="457"/>
                    </a:lnTo>
                    <a:lnTo>
                      <a:pt x="168" y="457"/>
                    </a:lnTo>
                    <a:lnTo>
                      <a:pt x="192" y="459"/>
                    </a:lnTo>
                    <a:lnTo>
                      <a:pt x="193" y="460"/>
                    </a:lnTo>
                    <a:lnTo>
                      <a:pt x="211" y="478"/>
                    </a:lnTo>
                    <a:lnTo>
                      <a:pt x="270" y="476"/>
                    </a:lnTo>
                    <a:lnTo>
                      <a:pt x="271" y="476"/>
                    </a:lnTo>
                    <a:lnTo>
                      <a:pt x="272" y="478"/>
                    </a:lnTo>
                    <a:lnTo>
                      <a:pt x="279" y="489"/>
                    </a:lnTo>
                    <a:close/>
                    <a:moveTo>
                      <a:pt x="305" y="490"/>
                    </a:moveTo>
                    <a:lnTo>
                      <a:pt x="278" y="494"/>
                    </a:lnTo>
                    <a:lnTo>
                      <a:pt x="277" y="494"/>
                    </a:lnTo>
                    <a:lnTo>
                      <a:pt x="276" y="493"/>
                    </a:lnTo>
                    <a:lnTo>
                      <a:pt x="269" y="481"/>
                    </a:lnTo>
                    <a:lnTo>
                      <a:pt x="210" y="483"/>
                    </a:lnTo>
                    <a:lnTo>
                      <a:pt x="209" y="483"/>
                    </a:lnTo>
                    <a:lnTo>
                      <a:pt x="209" y="482"/>
                    </a:lnTo>
                    <a:lnTo>
                      <a:pt x="190" y="464"/>
                    </a:lnTo>
                    <a:lnTo>
                      <a:pt x="169" y="462"/>
                    </a:lnTo>
                    <a:lnTo>
                      <a:pt x="164" y="477"/>
                    </a:lnTo>
                    <a:lnTo>
                      <a:pt x="163" y="478"/>
                    </a:lnTo>
                    <a:lnTo>
                      <a:pt x="162" y="478"/>
                    </a:lnTo>
                    <a:lnTo>
                      <a:pt x="119" y="479"/>
                    </a:lnTo>
                    <a:lnTo>
                      <a:pt x="118" y="479"/>
                    </a:lnTo>
                    <a:lnTo>
                      <a:pt x="117" y="477"/>
                    </a:lnTo>
                    <a:lnTo>
                      <a:pt x="109" y="447"/>
                    </a:lnTo>
                    <a:lnTo>
                      <a:pt x="109" y="446"/>
                    </a:lnTo>
                    <a:lnTo>
                      <a:pt x="110" y="446"/>
                    </a:lnTo>
                    <a:lnTo>
                      <a:pt x="124" y="425"/>
                    </a:lnTo>
                    <a:lnTo>
                      <a:pt x="119" y="371"/>
                    </a:lnTo>
                    <a:lnTo>
                      <a:pt x="110" y="366"/>
                    </a:lnTo>
                    <a:lnTo>
                      <a:pt x="109" y="366"/>
                    </a:lnTo>
                    <a:lnTo>
                      <a:pt x="109" y="364"/>
                    </a:lnTo>
                    <a:lnTo>
                      <a:pt x="104" y="315"/>
                    </a:lnTo>
                    <a:lnTo>
                      <a:pt x="86" y="301"/>
                    </a:lnTo>
                    <a:lnTo>
                      <a:pt x="85" y="301"/>
                    </a:lnTo>
                    <a:lnTo>
                      <a:pt x="85" y="299"/>
                    </a:lnTo>
                    <a:lnTo>
                      <a:pt x="83" y="232"/>
                    </a:lnTo>
                    <a:lnTo>
                      <a:pt x="77" y="227"/>
                    </a:lnTo>
                    <a:lnTo>
                      <a:pt x="63" y="228"/>
                    </a:lnTo>
                    <a:lnTo>
                      <a:pt x="60" y="229"/>
                    </a:lnTo>
                    <a:lnTo>
                      <a:pt x="60" y="226"/>
                    </a:lnTo>
                    <a:lnTo>
                      <a:pt x="66" y="167"/>
                    </a:lnTo>
                    <a:lnTo>
                      <a:pt x="67" y="166"/>
                    </a:lnTo>
                    <a:lnTo>
                      <a:pt x="68" y="165"/>
                    </a:lnTo>
                    <a:lnTo>
                      <a:pt x="89" y="160"/>
                    </a:lnTo>
                    <a:lnTo>
                      <a:pt x="93" y="106"/>
                    </a:lnTo>
                    <a:lnTo>
                      <a:pt x="83" y="103"/>
                    </a:lnTo>
                    <a:lnTo>
                      <a:pt x="74" y="120"/>
                    </a:lnTo>
                    <a:lnTo>
                      <a:pt x="73" y="121"/>
                    </a:lnTo>
                    <a:lnTo>
                      <a:pt x="71" y="121"/>
                    </a:lnTo>
                    <a:lnTo>
                      <a:pt x="36" y="116"/>
                    </a:lnTo>
                    <a:lnTo>
                      <a:pt x="34" y="116"/>
                    </a:lnTo>
                    <a:lnTo>
                      <a:pt x="34" y="114"/>
                    </a:lnTo>
                    <a:lnTo>
                      <a:pt x="34" y="97"/>
                    </a:lnTo>
                    <a:lnTo>
                      <a:pt x="22" y="96"/>
                    </a:lnTo>
                    <a:lnTo>
                      <a:pt x="20" y="95"/>
                    </a:lnTo>
                    <a:lnTo>
                      <a:pt x="20" y="93"/>
                    </a:lnTo>
                    <a:lnTo>
                      <a:pt x="19" y="80"/>
                    </a:lnTo>
                    <a:lnTo>
                      <a:pt x="2" y="78"/>
                    </a:lnTo>
                    <a:lnTo>
                      <a:pt x="0" y="78"/>
                    </a:lnTo>
                    <a:lnTo>
                      <a:pt x="0" y="75"/>
                    </a:lnTo>
                    <a:lnTo>
                      <a:pt x="5" y="34"/>
                    </a:lnTo>
                    <a:lnTo>
                      <a:pt x="5" y="32"/>
                    </a:lnTo>
                    <a:lnTo>
                      <a:pt x="7" y="32"/>
                    </a:lnTo>
                    <a:lnTo>
                      <a:pt x="30" y="32"/>
                    </a:lnTo>
                    <a:lnTo>
                      <a:pt x="33" y="19"/>
                    </a:lnTo>
                    <a:lnTo>
                      <a:pt x="34" y="18"/>
                    </a:lnTo>
                    <a:lnTo>
                      <a:pt x="35" y="18"/>
                    </a:lnTo>
                    <a:lnTo>
                      <a:pt x="55" y="19"/>
                    </a:lnTo>
                    <a:lnTo>
                      <a:pt x="57" y="7"/>
                    </a:lnTo>
                    <a:lnTo>
                      <a:pt x="57" y="5"/>
                    </a:lnTo>
                    <a:lnTo>
                      <a:pt x="59" y="5"/>
                    </a:lnTo>
                    <a:lnTo>
                      <a:pt x="80" y="6"/>
                    </a:lnTo>
                    <a:lnTo>
                      <a:pt x="82" y="6"/>
                    </a:lnTo>
                    <a:lnTo>
                      <a:pt x="82" y="7"/>
                    </a:lnTo>
                    <a:lnTo>
                      <a:pt x="86" y="22"/>
                    </a:lnTo>
                    <a:lnTo>
                      <a:pt x="146" y="26"/>
                    </a:lnTo>
                    <a:lnTo>
                      <a:pt x="149" y="16"/>
                    </a:lnTo>
                    <a:lnTo>
                      <a:pt x="149" y="14"/>
                    </a:lnTo>
                    <a:lnTo>
                      <a:pt x="151" y="15"/>
                    </a:lnTo>
                    <a:lnTo>
                      <a:pt x="208" y="21"/>
                    </a:lnTo>
                    <a:lnTo>
                      <a:pt x="214" y="12"/>
                    </a:lnTo>
                    <a:lnTo>
                      <a:pt x="214" y="11"/>
                    </a:lnTo>
                    <a:lnTo>
                      <a:pt x="216" y="11"/>
                    </a:lnTo>
                    <a:lnTo>
                      <a:pt x="241" y="13"/>
                    </a:lnTo>
                    <a:lnTo>
                      <a:pt x="243" y="5"/>
                    </a:lnTo>
                    <a:lnTo>
                      <a:pt x="244" y="3"/>
                    </a:lnTo>
                    <a:lnTo>
                      <a:pt x="246" y="3"/>
                    </a:lnTo>
                    <a:lnTo>
                      <a:pt x="327" y="9"/>
                    </a:lnTo>
                    <a:lnTo>
                      <a:pt x="337" y="1"/>
                    </a:lnTo>
                    <a:lnTo>
                      <a:pt x="338" y="0"/>
                    </a:lnTo>
                    <a:lnTo>
                      <a:pt x="339" y="1"/>
                    </a:lnTo>
                    <a:lnTo>
                      <a:pt x="352" y="4"/>
                    </a:lnTo>
                    <a:lnTo>
                      <a:pt x="353" y="4"/>
                    </a:lnTo>
                    <a:lnTo>
                      <a:pt x="354" y="6"/>
                    </a:lnTo>
                    <a:lnTo>
                      <a:pt x="357" y="30"/>
                    </a:lnTo>
                    <a:lnTo>
                      <a:pt x="358" y="30"/>
                    </a:lnTo>
                    <a:lnTo>
                      <a:pt x="357" y="31"/>
                    </a:lnTo>
                    <a:lnTo>
                      <a:pt x="342" y="53"/>
                    </a:lnTo>
                    <a:lnTo>
                      <a:pt x="359" y="66"/>
                    </a:lnTo>
                    <a:lnTo>
                      <a:pt x="360" y="66"/>
                    </a:lnTo>
                    <a:lnTo>
                      <a:pt x="360" y="68"/>
                    </a:lnTo>
                    <a:lnTo>
                      <a:pt x="361" y="127"/>
                    </a:lnTo>
                    <a:lnTo>
                      <a:pt x="361" y="128"/>
                    </a:lnTo>
                    <a:lnTo>
                      <a:pt x="360" y="128"/>
                    </a:lnTo>
                    <a:lnTo>
                      <a:pt x="345" y="143"/>
                    </a:lnTo>
                    <a:lnTo>
                      <a:pt x="352" y="155"/>
                    </a:lnTo>
                    <a:lnTo>
                      <a:pt x="352" y="156"/>
                    </a:lnTo>
                    <a:lnTo>
                      <a:pt x="349" y="192"/>
                    </a:lnTo>
                    <a:lnTo>
                      <a:pt x="349" y="193"/>
                    </a:lnTo>
                    <a:lnTo>
                      <a:pt x="348" y="193"/>
                    </a:lnTo>
                    <a:lnTo>
                      <a:pt x="331" y="210"/>
                    </a:lnTo>
                    <a:lnTo>
                      <a:pt x="337" y="258"/>
                    </a:lnTo>
                    <a:lnTo>
                      <a:pt x="345" y="278"/>
                    </a:lnTo>
                    <a:lnTo>
                      <a:pt x="345" y="279"/>
                    </a:lnTo>
                    <a:lnTo>
                      <a:pt x="345" y="280"/>
                    </a:lnTo>
                    <a:lnTo>
                      <a:pt x="338" y="309"/>
                    </a:lnTo>
                    <a:lnTo>
                      <a:pt x="351" y="314"/>
                    </a:lnTo>
                    <a:lnTo>
                      <a:pt x="352" y="315"/>
                    </a:lnTo>
                    <a:lnTo>
                      <a:pt x="352" y="317"/>
                    </a:lnTo>
                    <a:lnTo>
                      <a:pt x="350" y="358"/>
                    </a:lnTo>
                    <a:lnTo>
                      <a:pt x="350" y="359"/>
                    </a:lnTo>
                    <a:lnTo>
                      <a:pt x="339" y="375"/>
                    </a:lnTo>
                    <a:lnTo>
                      <a:pt x="344" y="389"/>
                    </a:lnTo>
                    <a:lnTo>
                      <a:pt x="344" y="390"/>
                    </a:lnTo>
                    <a:lnTo>
                      <a:pt x="344" y="391"/>
                    </a:lnTo>
                    <a:lnTo>
                      <a:pt x="336" y="407"/>
                    </a:lnTo>
                    <a:lnTo>
                      <a:pt x="336" y="408"/>
                    </a:lnTo>
                    <a:lnTo>
                      <a:pt x="335" y="408"/>
                    </a:lnTo>
                    <a:lnTo>
                      <a:pt x="324" y="414"/>
                    </a:lnTo>
                    <a:lnTo>
                      <a:pt x="324" y="441"/>
                    </a:lnTo>
                    <a:lnTo>
                      <a:pt x="324" y="442"/>
                    </a:lnTo>
                    <a:lnTo>
                      <a:pt x="307" y="457"/>
                    </a:lnTo>
                    <a:lnTo>
                      <a:pt x="307" y="488"/>
                    </a:lnTo>
                    <a:lnTo>
                      <a:pt x="307" y="490"/>
                    </a:lnTo>
                    <a:lnTo>
                      <a:pt x="305" y="490"/>
                    </a:lnTo>
                    <a:close/>
                  </a:path>
                </a:pathLst>
              </a:custGeom>
              <a:solidFill>
                <a:srgbClr val="8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0" name="Rectangle 2228"/>
              <p:cNvSpPr>
                <a:spLocks noChangeArrowheads="1"/>
              </p:cNvSpPr>
              <p:nvPr/>
            </p:nvSpPr>
            <p:spPr bwMode="auto">
              <a:xfrm>
                <a:off x="3916" y="3057"/>
                <a:ext cx="395" cy="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00" b="1">
                    <a:solidFill>
                      <a:srgbClr val="24211D"/>
                    </a:solidFill>
                  </a:rPr>
                  <a:t>Усть-Кишерть</a:t>
                </a:r>
                <a:endParaRPr lang="ru-RU" sz="800">
                  <a:latin typeface="Palatino Linotype" pitchFamily="18" charset="0"/>
                </a:endParaRPr>
              </a:p>
            </p:txBody>
          </p:sp>
          <p:sp>
            <p:nvSpPr>
              <p:cNvPr id="171" name="Rectangle 2229"/>
              <p:cNvSpPr>
                <a:spLocks noChangeArrowheads="1"/>
              </p:cNvSpPr>
              <p:nvPr/>
            </p:nvSpPr>
            <p:spPr bwMode="auto">
              <a:xfrm>
                <a:off x="3765" y="3396"/>
                <a:ext cx="368" cy="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00" b="1">
                    <a:solidFill>
                      <a:srgbClr val="24211D"/>
                    </a:solidFill>
                  </a:rPr>
                  <a:t>Октябрьский</a:t>
                </a:r>
                <a:endParaRPr lang="ru-RU" sz="800">
                  <a:latin typeface="Palatino Linotype" pitchFamily="18" charset="0"/>
                </a:endParaRPr>
              </a:p>
            </p:txBody>
          </p:sp>
          <p:sp>
            <p:nvSpPr>
              <p:cNvPr id="172" name="Rectangle 2230"/>
              <p:cNvSpPr>
                <a:spLocks noChangeArrowheads="1"/>
              </p:cNvSpPr>
              <p:nvPr/>
            </p:nvSpPr>
            <p:spPr bwMode="auto">
              <a:xfrm>
                <a:off x="3809" y="2420"/>
                <a:ext cx="335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00" b="1">
                    <a:solidFill>
                      <a:srgbClr val="24211D"/>
                    </a:solidFill>
                  </a:rPr>
                  <a:t>Гремячинск</a:t>
                </a:r>
                <a:endParaRPr lang="ru-RU" sz="800">
                  <a:latin typeface="Palatino Linotype" pitchFamily="18" charset="0"/>
                </a:endParaRPr>
              </a:p>
            </p:txBody>
          </p:sp>
          <p:sp>
            <p:nvSpPr>
              <p:cNvPr id="173" name="Rectangle 2231"/>
              <p:cNvSpPr>
                <a:spLocks noChangeArrowheads="1"/>
              </p:cNvSpPr>
              <p:nvPr/>
            </p:nvSpPr>
            <p:spPr bwMode="auto">
              <a:xfrm>
                <a:off x="3958" y="2547"/>
                <a:ext cx="393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00" b="1">
                    <a:solidFill>
                      <a:srgbClr val="24211D"/>
                    </a:solidFill>
                  </a:rPr>
                  <a:t>Горнозаводск</a:t>
                </a:r>
                <a:endParaRPr lang="ru-RU" sz="800">
                  <a:latin typeface="Palatino Linotype" pitchFamily="18" charset="0"/>
                </a:endParaRPr>
              </a:p>
            </p:txBody>
          </p:sp>
          <p:sp>
            <p:nvSpPr>
              <p:cNvPr id="174" name="Rectangle 2232"/>
              <p:cNvSpPr>
                <a:spLocks noChangeArrowheads="1"/>
              </p:cNvSpPr>
              <p:nvPr/>
            </p:nvSpPr>
            <p:spPr bwMode="auto">
              <a:xfrm>
                <a:off x="3899" y="2896"/>
                <a:ext cx="297" cy="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00" b="1">
                    <a:solidFill>
                      <a:srgbClr val="24211D"/>
                    </a:solidFill>
                  </a:rPr>
                  <a:t>Березовка</a:t>
                </a:r>
                <a:endParaRPr lang="ru-RU" sz="800">
                  <a:latin typeface="Palatino Linotype" pitchFamily="18" charset="0"/>
                </a:endParaRPr>
              </a:p>
            </p:txBody>
          </p:sp>
          <p:sp>
            <p:nvSpPr>
              <p:cNvPr id="175" name="Rectangle 2233"/>
              <p:cNvSpPr>
                <a:spLocks noChangeArrowheads="1"/>
              </p:cNvSpPr>
              <p:nvPr/>
            </p:nvSpPr>
            <p:spPr bwMode="auto">
              <a:xfrm>
                <a:off x="2836" y="2730"/>
                <a:ext cx="345" cy="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00" b="1">
                    <a:solidFill>
                      <a:srgbClr val="24211D"/>
                    </a:solidFill>
                  </a:rPr>
                  <a:t>Верещагино</a:t>
                </a:r>
                <a:endParaRPr lang="ru-RU" sz="800">
                  <a:latin typeface="Palatino Linotype" pitchFamily="18" charset="0"/>
                </a:endParaRPr>
              </a:p>
            </p:txBody>
          </p:sp>
          <p:sp>
            <p:nvSpPr>
              <p:cNvPr id="176" name="Rectangle 2234"/>
              <p:cNvSpPr>
                <a:spLocks noChangeArrowheads="1"/>
              </p:cNvSpPr>
              <p:nvPr/>
            </p:nvSpPr>
            <p:spPr bwMode="auto">
              <a:xfrm>
                <a:off x="3461" y="2816"/>
                <a:ext cx="272" cy="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800" b="1">
                    <a:solidFill>
                      <a:srgbClr val="24211D"/>
                    </a:solidFill>
                  </a:rPr>
                  <a:t>ПЕРМЬ</a:t>
                </a:r>
                <a:endParaRPr lang="ru-RU" sz="800">
                  <a:latin typeface="Palatino Linotype" pitchFamily="18" charset="0"/>
                </a:endParaRPr>
              </a:p>
            </p:txBody>
          </p:sp>
          <p:sp>
            <p:nvSpPr>
              <p:cNvPr id="177" name="Rectangle 2235"/>
              <p:cNvSpPr>
                <a:spLocks noChangeArrowheads="1"/>
              </p:cNvSpPr>
              <p:nvPr/>
            </p:nvSpPr>
            <p:spPr bwMode="auto">
              <a:xfrm>
                <a:off x="3874" y="3190"/>
                <a:ext cx="199" cy="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lang="ru-RU" sz="600" b="1">
                    <a:solidFill>
                      <a:srgbClr val="24211D"/>
                    </a:solidFill>
                  </a:rPr>
                  <a:t>Суксун</a:t>
                </a:r>
                <a:endParaRPr lang="ru-RU" sz="800">
                  <a:latin typeface="Palatino Linotype" pitchFamily="18" charset="0"/>
                </a:endParaRPr>
              </a:p>
            </p:txBody>
          </p:sp>
        </p:grp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4290"/>
            <a:ext cx="9144000" cy="1143008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ahoma" pitchFamily="34" charset="0"/>
                <a:cs typeface="Tahoma" pitchFamily="34" charset="0"/>
              </a:rPr>
              <a:t>Агентство по занятости населения Пермского края</a:t>
            </a:r>
            <a:endParaRPr lang="ru-RU" sz="24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2857496"/>
            <a:ext cx="6400800" cy="2000264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Выпускники на регистрируемом рынке труда Пермского края 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79" name="Picture 1062" descr="119184377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58214" y="214290"/>
            <a:ext cx="566737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0" name="Прямоугольник 179"/>
          <p:cNvSpPr/>
          <p:nvPr/>
        </p:nvSpPr>
        <p:spPr>
          <a:xfrm>
            <a:off x="3214678" y="6286520"/>
            <a:ext cx="17643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smtClean="0"/>
              <a:t> Пермь, 2017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Наиболее востребованные профессии на рынке труда Пермского края за октябрь 2017 года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84576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/>
              <a:t>Механики по оборудованию  1545 вакансий</a:t>
            </a:r>
          </a:p>
          <a:p>
            <a:pPr algn="just"/>
            <a:r>
              <a:rPr lang="ru-RU" sz="2400" dirty="0" smtClean="0"/>
              <a:t>Руководители специализированных производственно-эксплуатационных подразделений и служб (главный инженер, главный технолог, главный энергетик, мастер цеха, мастер участка) 1418 вакансий</a:t>
            </a:r>
          </a:p>
          <a:p>
            <a:pPr algn="just"/>
            <a:r>
              <a:rPr lang="ru-RU" sz="2400" dirty="0" smtClean="0"/>
              <a:t>Архитекторы, инженеры (инженер по надзору за строительством</a:t>
            </a:r>
            <a:r>
              <a:rPr lang="ru-RU" sz="2400" dirty="0"/>
              <a:t>, инженер по </a:t>
            </a:r>
            <a:r>
              <a:rPr lang="ru-RU" sz="2400" dirty="0" smtClean="0"/>
              <a:t>техническому надзору</a:t>
            </a:r>
            <a:r>
              <a:rPr lang="ru-RU" sz="2400" dirty="0"/>
              <a:t>, инженер по </a:t>
            </a:r>
            <a:r>
              <a:rPr lang="ru-RU" sz="2400" dirty="0" smtClean="0"/>
              <a:t>проектно-сметной работе, инженер-проектировщик) 751 вакансия</a:t>
            </a:r>
          </a:p>
          <a:p>
            <a:pPr algn="just"/>
            <a:r>
              <a:rPr lang="ru-RU" sz="2400" dirty="0" smtClean="0"/>
              <a:t>Техники физических и инженерных направлений деятельности </a:t>
            </a:r>
            <a:r>
              <a:rPr lang="ru-RU" sz="2400" dirty="0"/>
              <a:t>212 </a:t>
            </a:r>
            <a:r>
              <a:rPr lang="ru-RU" sz="2400" dirty="0" smtClean="0"/>
              <a:t>вакансий</a:t>
            </a:r>
          </a:p>
          <a:p>
            <a:pPr algn="just"/>
            <a:r>
              <a:rPr lang="ru-RU" sz="2400" dirty="0" smtClean="0"/>
              <a:t>Врачи, фармацевты </a:t>
            </a:r>
            <a:r>
              <a:rPr lang="ru-RU" sz="2400" dirty="0"/>
              <a:t>1441 </a:t>
            </a:r>
            <a:r>
              <a:rPr lang="ru-RU" sz="2400" dirty="0" smtClean="0"/>
              <a:t>вакансия</a:t>
            </a:r>
          </a:p>
          <a:p>
            <a:pPr algn="just"/>
            <a:r>
              <a:rPr lang="ru-RU" sz="2400" dirty="0" smtClean="0"/>
              <a:t>Медицинские сестры по уходу и акушерству 892 вакансии</a:t>
            </a:r>
            <a:endParaRPr lang="ru-RU" sz="2400" dirty="0"/>
          </a:p>
          <a:p>
            <a:pPr algn="just"/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17553229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1000132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Обращение выпускников в службу занятости 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за 9 месяцев 2017 года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500174"/>
            <a:ext cx="8643998" cy="4786346"/>
          </a:xfrm>
        </p:spPr>
        <p:txBody>
          <a:bodyPr>
            <a:normAutofit/>
          </a:bodyPr>
          <a:lstStyle/>
          <a:p>
            <a:pPr indent="11113" algn="just"/>
            <a:r>
              <a:rPr lang="ru-RU" sz="2400" b="1" dirty="0" smtClean="0"/>
              <a:t>За 9 месяцев 2017 </a:t>
            </a:r>
            <a:r>
              <a:rPr lang="ru-RU" sz="2400" dirty="0" smtClean="0"/>
              <a:t>года в СЗН Пермского края по вопросу трудоустройства обратились </a:t>
            </a:r>
            <a:r>
              <a:rPr lang="ru-RU" sz="2400" b="1" dirty="0" smtClean="0"/>
              <a:t>3528</a:t>
            </a:r>
            <a:r>
              <a:rPr lang="ru-RU" sz="2400" dirty="0" smtClean="0"/>
              <a:t> выпускников организаций, осуществляющих образовательную деятельность (ВО, СПО, 9-и 11 классов общеобразовательных школ)</a:t>
            </a:r>
          </a:p>
          <a:p>
            <a:pPr indent="11113" algn="just"/>
            <a:r>
              <a:rPr lang="ru-RU" sz="2400" dirty="0"/>
              <a:t>В</a:t>
            </a:r>
            <a:r>
              <a:rPr lang="ru-RU" sz="2400" dirty="0" smtClean="0"/>
              <a:t>ыпускников с ВО </a:t>
            </a:r>
            <a:r>
              <a:rPr lang="ru-RU" sz="2400" b="1" dirty="0" smtClean="0"/>
              <a:t>392</a:t>
            </a:r>
            <a:r>
              <a:rPr lang="ru-RU" sz="2400" dirty="0" smtClean="0"/>
              <a:t> человека, </a:t>
            </a:r>
            <a:r>
              <a:rPr lang="ru-RU" sz="2400" b="1" dirty="0" smtClean="0"/>
              <a:t>307</a:t>
            </a:r>
            <a:r>
              <a:rPr lang="ru-RU" sz="2400" dirty="0" smtClean="0"/>
              <a:t> - выпускники образовательных организаций Пермского края, </a:t>
            </a:r>
            <a:r>
              <a:rPr lang="ru-RU" sz="2400" b="1" dirty="0" smtClean="0"/>
              <a:t>85</a:t>
            </a:r>
            <a:r>
              <a:rPr lang="ru-RU" sz="2400" dirty="0" smtClean="0"/>
              <a:t>- выпускники образовательных организаций других субъектов РФ </a:t>
            </a:r>
          </a:p>
          <a:p>
            <a:pPr indent="11113" algn="just"/>
            <a:r>
              <a:rPr lang="ru-RU" sz="2400" dirty="0" smtClean="0"/>
              <a:t>Наибольший объем обращений отмечен по специальностям:</a:t>
            </a:r>
          </a:p>
          <a:p>
            <a:pPr indent="0" algn="just">
              <a:buNone/>
            </a:pPr>
            <a:r>
              <a:rPr lang="ru-RU" sz="2400" b="1" dirty="0"/>
              <a:t>э</a:t>
            </a:r>
            <a:r>
              <a:rPr lang="ru-RU" sz="2400" b="1" dirty="0" smtClean="0"/>
              <a:t>кономика (73); юриспруденция (26), менеджмент (26)</a:t>
            </a:r>
          </a:p>
          <a:p>
            <a:pPr indent="0" algn="just">
              <a:buNone/>
            </a:pPr>
            <a:r>
              <a:rPr lang="ru-RU" sz="2400" dirty="0" smtClean="0"/>
              <a:t>Наибольший удельный вес имели выпускники </a:t>
            </a:r>
            <a:r>
              <a:rPr lang="ru-RU" sz="2400" b="1" dirty="0" smtClean="0"/>
              <a:t>ПНИПУ (72), ПГНИУ (71), ПГАТУ (57)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7200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/>
          <a:lstStyle/>
          <a:p>
            <a:pPr algn="just"/>
            <a:r>
              <a:rPr lang="ru-RU" sz="2400" dirty="0" smtClean="0"/>
              <a:t>В службу занятости за 9 месяцев </a:t>
            </a:r>
            <a:r>
              <a:rPr lang="ru-RU" sz="2400" dirty="0" err="1" smtClean="0"/>
              <a:t>т.г</a:t>
            </a:r>
            <a:r>
              <a:rPr lang="ru-RU" sz="2400" dirty="0" smtClean="0"/>
              <a:t>. обратились выпускники с СПО </a:t>
            </a:r>
            <a:r>
              <a:rPr lang="ru-RU" sz="2400" b="1" dirty="0" smtClean="0"/>
              <a:t>1724</a:t>
            </a:r>
            <a:r>
              <a:rPr lang="ru-RU" sz="2400" dirty="0" smtClean="0"/>
              <a:t> человека, из них </a:t>
            </a:r>
            <a:r>
              <a:rPr lang="ru-RU" sz="2400" b="1" dirty="0" smtClean="0"/>
              <a:t>1589 </a:t>
            </a:r>
            <a:r>
              <a:rPr lang="ru-RU" sz="2400" dirty="0" smtClean="0"/>
              <a:t>- </a:t>
            </a:r>
            <a:r>
              <a:rPr lang="ru-RU" sz="2400" dirty="0"/>
              <a:t>выпускники образовательных организаций Пермского края, </a:t>
            </a:r>
            <a:r>
              <a:rPr lang="ru-RU" sz="2400" b="1" dirty="0" smtClean="0"/>
              <a:t>135 </a:t>
            </a:r>
            <a:r>
              <a:rPr lang="ru-RU" sz="2400" dirty="0" smtClean="0"/>
              <a:t>- </a:t>
            </a:r>
            <a:r>
              <a:rPr lang="ru-RU" sz="2400" dirty="0"/>
              <a:t>выпускники образовательных организаций других субъектов </a:t>
            </a:r>
            <a:r>
              <a:rPr lang="ru-RU" sz="2400" dirty="0" smtClean="0"/>
              <a:t>РФ.</a:t>
            </a:r>
          </a:p>
          <a:p>
            <a:pPr algn="just"/>
            <a:r>
              <a:rPr lang="ru-RU" sz="2400" dirty="0"/>
              <a:t>Наибольший объем обращений отмечен по специальностям:</a:t>
            </a:r>
          </a:p>
          <a:p>
            <a:pPr marL="0" indent="0" algn="just">
              <a:buNone/>
            </a:pPr>
            <a:r>
              <a:rPr lang="ru-RU" sz="2400" dirty="0"/>
              <a:t> </a:t>
            </a:r>
            <a:r>
              <a:rPr lang="ru-RU" sz="2400" dirty="0" smtClean="0"/>
              <a:t>    строительство и эксплуатация зданий и сооружений (</a:t>
            </a:r>
            <a:r>
              <a:rPr lang="ru-RU" sz="2400" b="1" dirty="0" smtClean="0"/>
              <a:t>118</a:t>
            </a:r>
            <a:r>
              <a:rPr lang="ru-RU" sz="2400" dirty="0" smtClean="0"/>
              <a:t>);</a:t>
            </a:r>
          </a:p>
          <a:p>
            <a:pPr marL="0" indent="0" algn="just">
              <a:buNone/>
            </a:pPr>
            <a:r>
              <a:rPr lang="ru-RU" sz="2400" dirty="0"/>
              <a:t> </a:t>
            </a:r>
            <a:r>
              <a:rPr lang="ru-RU" sz="2400" dirty="0" smtClean="0"/>
              <a:t>    технология продукции общественного питания (</a:t>
            </a:r>
            <a:r>
              <a:rPr lang="ru-RU" sz="2400" b="1" dirty="0" smtClean="0"/>
              <a:t>108</a:t>
            </a:r>
            <a:r>
              <a:rPr lang="ru-RU" sz="2400" dirty="0" smtClean="0"/>
              <a:t>);</a:t>
            </a:r>
          </a:p>
          <a:p>
            <a:pPr marL="0" indent="0" algn="just">
              <a:buNone/>
            </a:pPr>
            <a:r>
              <a:rPr lang="ru-RU" sz="2400" dirty="0"/>
              <a:t> </a:t>
            </a:r>
            <a:r>
              <a:rPr lang="ru-RU" sz="2400" dirty="0" smtClean="0"/>
              <a:t>    коммерция (</a:t>
            </a:r>
            <a:r>
              <a:rPr lang="ru-RU" sz="2400" b="1" dirty="0" smtClean="0"/>
              <a:t>112</a:t>
            </a:r>
            <a:r>
              <a:rPr lang="ru-RU" sz="2400" dirty="0" smtClean="0"/>
              <a:t>); техническое обслуживание и ремонт         </a:t>
            </a:r>
          </a:p>
          <a:p>
            <a:pPr marL="0" indent="0" algn="just">
              <a:buNone/>
            </a:pPr>
            <a:r>
              <a:rPr lang="ru-RU" sz="2400" dirty="0"/>
              <a:t> </a:t>
            </a:r>
            <a:r>
              <a:rPr lang="ru-RU" sz="2400" dirty="0" smtClean="0"/>
              <a:t>    автомобильного транспорта (</a:t>
            </a:r>
            <a:r>
              <a:rPr lang="ru-RU" sz="2400" b="1" dirty="0" smtClean="0"/>
              <a:t>87</a:t>
            </a:r>
            <a:r>
              <a:rPr lang="ru-RU" sz="2400" dirty="0" smtClean="0"/>
              <a:t>);</a:t>
            </a:r>
          </a:p>
          <a:p>
            <a:pPr marL="0" indent="0" algn="just">
              <a:buNone/>
            </a:pPr>
            <a:r>
              <a:rPr lang="ru-RU" sz="2400" dirty="0" smtClean="0"/>
              <a:t>     сварочное производство (</a:t>
            </a:r>
            <a:r>
              <a:rPr lang="ru-RU" sz="2400" b="1" dirty="0" smtClean="0"/>
              <a:t>57</a:t>
            </a:r>
            <a:r>
              <a:rPr lang="ru-RU" sz="2400" dirty="0" smtClean="0"/>
              <a:t>);</a:t>
            </a:r>
          </a:p>
          <a:p>
            <a:pPr marL="0" indent="0" algn="just">
              <a:buNone/>
            </a:pPr>
            <a:r>
              <a:rPr lang="ru-RU" sz="2400" dirty="0" smtClean="0"/>
              <a:t>     документационное обеспечение (</a:t>
            </a:r>
            <a:r>
              <a:rPr lang="ru-RU" sz="2400" b="1" dirty="0" smtClean="0"/>
              <a:t>57</a:t>
            </a:r>
            <a:r>
              <a:rPr lang="ru-RU" sz="2400" dirty="0" smtClean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38952609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Трудоустройство выпускников ВО, СПО по итогам </a:t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9 </a:t>
            </a:r>
            <a:r>
              <a:rPr lang="ru-RU" sz="2400" b="1" dirty="0">
                <a:solidFill>
                  <a:srgbClr val="C00000"/>
                </a:solidFill>
              </a:rPr>
              <a:t>месяцев 2017 </a:t>
            </a:r>
            <a:r>
              <a:rPr lang="ru-RU" sz="2400" b="1" dirty="0" smtClean="0">
                <a:solidFill>
                  <a:srgbClr val="C00000"/>
                </a:solidFill>
              </a:rPr>
              <a:t>года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357850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2600" dirty="0" smtClean="0"/>
              <a:t>Нашли работу с помощью СЗН  в январе – сентябре 2017 года </a:t>
            </a:r>
            <a:r>
              <a:rPr lang="ru-RU" sz="2600" b="1" dirty="0" smtClean="0"/>
              <a:t>149</a:t>
            </a:r>
            <a:r>
              <a:rPr lang="ru-RU" sz="2600" dirty="0" smtClean="0"/>
              <a:t> выпускников ВО, из них </a:t>
            </a:r>
            <a:r>
              <a:rPr lang="ru-RU" sz="2600" b="1" dirty="0" smtClean="0"/>
              <a:t>62 </a:t>
            </a:r>
            <a:r>
              <a:rPr lang="ru-RU" sz="2600" dirty="0" smtClean="0"/>
              <a:t>трудоустроились по специальности. </a:t>
            </a:r>
          </a:p>
          <a:p>
            <a:pPr algn="just"/>
            <a:r>
              <a:rPr lang="ru-RU" sz="2600" dirty="0" smtClean="0"/>
              <a:t>Наиболее многочисленными группами безработных выпускников ВО являлись специалисты </a:t>
            </a:r>
            <a:r>
              <a:rPr lang="ru-RU" sz="2600" b="1" dirty="0" smtClean="0"/>
              <a:t>экономического и гуманитарного</a:t>
            </a:r>
            <a:r>
              <a:rPr lang="ru-RU" sz="2600" dirty="0" smtClean="0"/>
              <a:t> профиля.</a:t>
            </a:r>
          </a:p>
          <a:p>
            <a:pPr algn="just"/>
            <a:r>
              <a:rPr lang="ru-RU" sz="2600" dirty="0"/>
              <a:t>Нашли работу с помощью СЗН  в январе – сентябре 2017 года </a:t>
            </a:r>
            <a:r>
              <a:rPr lang="ru-RU" sz="2600" b="1" dirty="0" smtClean="0"/>
              <a:t>625</a:t>
            </a:r>
            <a:r>
              <a:rPr lang="ru-RU" sz="2600" dirty="0" smtClean="0"/>
              <a:t> выпускников СПО</a:t>
            </a:r>
            <a:r>
              <a:rPr lang="ru-RU" sz="2600" dirty="0"/>
              <a:t>, из них </a:t>
            </a:r>
            <a:r>
              <a:rPr lang="ru-RU" sz="2600" b="1" dirty="0" smtClean="0"/>
              <a:t>225</a:t>
            </a:r>
            <a:r>
              <a:rPr lang="ru-RU" sz="2600" dirty="0" smtClean="0"/>
              <a:t> трудоустроились </a:t>
            </a:r>
            <a:r>
              <a:rPr lang="ru-RU" sz="2600" dirty="0"/>
              <a:t>по специальности</a:t>
            </a:r>
            <a:r>
              <a:rPr lang="ru-RU" sz="2600" dirty="0" smtClean="0"/>
              <a:t>.</a:t>
            </a:r>
          </a:p>
          <a:p>
            <a:pPr algn="just"/>
            <a:r>
              <a:rPr lang="ru-RU" sz="2600" dirty="0"/>
              <a:t>Наиболее многочисленными группами безработных выпускников </a:t>
            </a:r>
            <a:r>
              <a:rPr lang="ru-RU" sz="2600" dirty="0" smtClean="0"/>
              <a:t>СПО являлись специалисты по группам: </a:t>
            </a:r>
            <a:r>
              <a:rPr lang="ru-RU" sz="2600" b="1" dirty="0" smtClean="0"/>
              <a:t>«Экономика и управление» (14%), «Сфера обслуживания» (10%), «Технология  продуктов и потребительских товаров» (8%), «Транспортные средства» (7%)</a:t>
            </a:r>
            <a:endParaRPr lang="ru-RU" sz="2600" b="1" dirty="0"/>
          </a:p>
          <a:p>
            <a:pPr algn="just"/>
            <a:endParaRPr lang="ru-RU" sz="3000" dirty="0" smtClean="0"/>
          </a:p>
          <a:p>
            <a:pPr algn="just"/>
            <a:endParaRPr lang="ru-RU" sz="3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9144000" cy="714380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Качества, обеспечивающие успешность профессиональной деятельности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14398"/>
            <a:ext cx="8229600" cy="5310946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11200" b="1" i="1" dirty="0" smtClean="0"/>
              <a:t>Способности:</a:t>
            </a:r>
          </a:p>
          <a:p>
            <a:pPr algn="just">
              <a:buNone/>
            </a:pPr>
            <a:r>
              <a:rPr lang="ru-RU" sz="11200" b="1" i="1" dirty="0" smtClean="0"/>
              <a:t>	Технические, математические, высокий уровень концентрации, распределения и устойчивости внимания, пространственное воображение, умение сопоставлять и анализировать факты, способность воспринимать большое количество информации, 	хорошая память</a:t>
            </a:r>
            <a:endParaRPr lang="ru-RU" sz="11200" b="1" i="1" dirty="0"/>
          </a:p>
          <a:p>
            <a:pPr algn="just">
              <a:buNone/>
            </a:pPr>
            <a:r>
              <a:rPr lang="ru-RU" sz="11200" b="1" i="1" dirty="0" smtClean="0"/>
              <a:t>Профессиональные важные качества</a:t>
            </a:r>
            <a:r>
              <a:rPr lang="ru-RU" sz="11200" dirty="0" smtClean="0"/>
              <a:t> </a:t>
            </a:r>
            <a:endParaRPr lang="ru-RU" sz="11200" b="1" i="1" dirty="0"/>
          </a:p>
          <a:p>
            <a:pPr algn="just">
              <a:buNone/>
            </a:pPr>
            <a:r>
              <a:rPr lang="ru-RU" sz="11200" b="1" i="1" dirty="0" smtClean="0"/>
              <a:t>    рациональность, скрупулезность в работе, методичность, самостоятельность, любознательность,</a:t>
            </a:r>
            <a:r>
              <a:rPr lang="ru-RU" sz="11200" dirty="0" smtClean="0"/>
              <a:t>	</a:t>
            </a:r>
            <a:r>
              <a:rPr lang="ru-RU" sz="11200" b="1" dirty="0" smtClean="0"/>
              <a:t>настойчивость, изобретательность, наблюдательность	</a:t>
            </a:r>
            <a:r>
              <a:rPr lang="ru-RU" sz="2800" dirty="0" smtClean="0"/>
              <a:t>	</a:t>
            </a:r>
          </a:p>
          <a:p>
            <a:pPr algn="just">
              <a:lnSpc>
                <a:spcPts val="2800"/>
              </a:lnSpc>
              <a:buNone/>
            </a:pPr>
            <a:r>
              <a:rPr lang="ru-RU" sz="11200" dirty="0" smtClean="0"/>
              <a:t>						(по Е.С. Романовой)</a:t>
            </a:r>
          </a:p>
          <a:p>
            <a:pPr algn="just">
              <a:lnSpc>
                <a:spcPts val="2800"/>
              </a:lnSpc>
              <a:buNone/>
            </a:pPr>
            <a:endParaRPr lang="ru-RU" sz="11200" dirty="0" smtClean="0"/>
          </a:p>
          <a:p>
            <a:pPr algn="just">
              <a:lnSpc>
                <a:spcPts val="2800"/>
              </a:lnSpc>
              <a:buNone/>
            </a:pPr>
            <a:endParaRPr lang="ru-RU" sz="5900" dirty="0" smtClean="0"/>
          </a:p>
          <a:p>
            <a:pPr algn="just">
              <a:lnSpc>
                <a:spcPts val="2800"/>
              </a:lnSpc>
              <a:buNone/>
            </a:pPr>
            <a:endParaRPr lang="ru-RU" sz="5900" dirty="0" smtClean="0"/>
          </a:p>
          <a:p>
            <a:pPr algn="just">
              <a:lnSpc>
                <a:spcPts val="2800"/>
              </a:lnSpc>
              <a:buNone/>
            </a:pPr>
            <a:endParaRPr lang="ru-RU" sz="5900" dirty="0" smtClean="0"/>
          </a:p>
          <a:p>
            <a:pPr algn="just">
              <a:lnSpc>
                <a:spcPts val="2800"/>
              </a:lnSpc>
              <a:buNone/>
            </a:pPr>
            <a:endParaRPr lang="ru-RU" sz="4500" dirty="0" smtClean="0"/>
          </a:p>
          <a:p>
            <a:pPr>
              <a:buNone/>
            </a:pPr>
            <a:r>
              <a:rPr lang="ru-RU" sz="4500" dirty="0" smtClean="0"/>
              <a:t>						</a:t>
            </a:r>
            <a:endParaRPr lang="ru-RU" sz="11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Препятствия к трудоустройству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2800" dirty="0" smtClean="0"/>
              <a:t>Неинформированность  о состоянии рынка труда Пермского края</a:t>
            </a:r>
          </a:p>
          <a:p>
            <a:r>
              <a:rPr lang="ru-RU" sz="2800" dirty="0" smtClean="0"/>
              <a:t>Отсутствие практических навыков в профессии</a:t>
            </a:r>
          </a:p>
          <a:p>
            <a:r>
              <a:rPr lang="ru-RU" sz="2800" dirty="0" smtClean="0"/>
              <a:t>Ориентация сразу на высокую заработную плату</a:t>
            </a:r>
          </a:p>
          <a:p>
            <a:r>
              <a:rPr lang="ru-RU" sz="2800" dirty="0" smtClean="0"/>
              <a:t>Неадекватное восприятие своих возможностей</a:t>
            </a:r>
          </a:p>
          <a:p>
            <a:r>
              <a:rPr lang="ru-RU" sz="2800" dirty="0" smtClean="0"/>
              <a:t>Слабая мотивация к труду («</a:t>
            </a:r>
            <a:r>
              <a:rPr lang="ru-RU" sz="2800" dirty="0" err="1" smtClean="0"/>
              <a:t>ненапряжность</a:t>
            </a:r>
            <a:r>
              <a:rPr lang="ru-RU" sz="2800" dirty="0" smtClean="0"/>
              <a:t>»  труда)</a:t>
            </a:r>
          </a:p>
          <a:p>
            <a:r>
              <a:rPr lang="ru-RU" sz="2800" dirty="0" smtClean="0"/>
              <a:t>Отсутствие вакансий в службе занятости по группе профессий</a:t>
            </a:r>
          </a:p>
          <a:p>
            <a:r>
              <a:rPr lang="ru-RU" sz="2800" dirty="0" smtClean="0"/>
              <a:t>Неясные цели при поиске работы (чего хочу?)</a:t>
            </a:r>
          </a:p>
          <a:p>
            <a:r>
              <a:rPr lang="ru-RU" sz="2800" dirty="0" smtClean="0"/>
              <a:t>Проблемы при общении с работодателем ( отсутствие навыков самопрезентации)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Прямоугольник 177"/>
          <p:cNvSpPr/>
          <p:nvPr/>
        </p:nvSpPr>
        <p:spPr>
          <a:xfrm>
            <a:off x="0" y="1500174"/>
            <a:ext cx="9144000" cy="4071966"/>
          </a:xfrm>
          <a:prstGeom prst="rect">
            <a:avLst/>
          </a:prstGeom>
          <a:solidFill>
            <a:srgbClr val="8EE4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4290"/>
            <a:ext cx="9144000" cy="1143008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ahoma" pitchFamily="34" charset="0"/>
                <a:cs typeface="Tahoma" pitchFamily="34" charset="0"/>
              </a:rPr>
              <a:t>Агентство по занятости населения Пермского края</a:t>
            </a:r>
            <a:endParaRPr lang="ru-RU" sz="24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857364"/>
            <a:ext cx="8072494" cy="3286148"/>
          </a:xfrm>
        </p:spPr>
        <p:txBody>
          <a:bodyPr>
            <a:normAutofit fontScale="62500" lnSpcReduction="20000"/>
          </a:bodyPr>
          <a:lstStyle/>
          <a:p>
            <a:pPr algn="just">
              <a:buFont typeface="Arial" pitchFamily="34" charset="0"/>
              <a:buChar char="•"/>
            </a:pPr>
            <a:r>
              <a:rPr lang="en-US" sz="5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http://www.szn.permkrai.ru</a:t>
            </a:r>
            <a:endParaRPr lang="ru-RU" sz="51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5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">
              <a:buFont typeface="Arial" pitchFamily="34" charset="0"/>
              <a:buChar char="•"/>
            </a:pPr>
            <a:r>
              <a:rPr lang="ru-RU" sz="5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Отдел трудоустройства  244 37 79</a:t>
            </a:r>
            <a:endParaRPr lang="en-US" sz="51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51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5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Отдел </a:t>
            </a:r>
            <a:r>
              <a:rPr lang="ru-RU" sz="5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профобучения</a:t>
            </a:r>
            <a:r>
              <a:rPr lang="ru-RU" sz="5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профориентации </a:t>
            </a:r>
            <a:endParaRPr lang="en-US" sz="51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5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2</a:t>
            </a:r>
            <a:r>
              <a:rPr lang="ru-RU" sz="5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41 27 72</a:t>
            </a:r>
          </a:p>
          <a:p>
            <a:pPr algn="just"/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79" name="Picture 1062" descr="119184377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58214" y="214290"/>
            <a:ext cx="566737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783</TotalTime>
  <Words>514</Words>
  <Application>Microsoft Office PowerPoint</Application>
  <PresentationFormat>Экран (4:3)</PresentationFormat>
  <Paragraphs>102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Агентство по занятости населения Пермского края</vt:lpstr>
      <vt:lpstr>Наиболее востребованные профессии на рынке труда Пермского края за октябрь 2017 года</vt:lpstr>
      <vt:lpstr>Обращение выпускников в службу занятости  за 9 месяцев 2017 года</vt:lpstr>
      <vt:lpstr>                                                                                                                                                                                                                                                             </vt:lpstr>
      <vt:lpstr>Трудоустройство выпускников ВО, СПО по итогам  9 месяцев 2017 года </vt:lpstr>
      <vt:lpstr>Качества, обеспечивающие успешность профессиональной деятельности</vt:lpstr>
      <vt:lpstr>Препятствия к трудоустройству</vt:lpstr>
      <vt:lpstr>Агентство по занятости населения Пермского края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Агентство по занятости населения Пермского края</dc:title>
  <cp:lastModifiedBy>Аликина</cp:lastModifiedBy>
  <cp:revision>86</cp:revision>
  <dcterms:modified xsi:type="dcterms:W3CDTF">2017-11-23T04:59:21Z</dcterms:modified>
</cp:coreProperties>
</file>