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70" r:id="rId10"/>
    <p:sldId id="271" r:id="rId11"/>
    <p:sldId id="272" r:id="rId12"/>
    <p:sldId id="273" r:id="rId13"/>
    <p:sldId id="264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4632" cy="259228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Актуальные вопросы проектирования профилей обучения старшеклассников </a:t>
            </a:r>
            <a:br>
              <a:rPr lang="ru-RU" dirty="0" smtClean="0"/>
            </a:br>
            <a:r>
              <a:rPr lang="ru-RU" dirty="0" smtClean="0"/>
              <a:t>в соответствии с ФГОС СОО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5013176"/>
            <a:ext cx="6440760" cy="1129680"/>
          </a:xfrm>
        </p:spPr>
        <p:txBody>
          <a:bodyPr>
            <a:normAutofit fontScale="47500" lnSpcReduction="20000"/>
          </a:bodyPr>
          <a:lstStyle/>
          <a:p>
            <a:pPr algn="r"/>
            <a:r>
              <a:rPr lang="ru-RU" dirty="0" smtClean="0"/>
              <a:t>Новикова </a:t>
            </a:r>
            <a:r>
              <a:rPr lang="ru-RU" dirty="0"/>
              <a:t>О</a:t>
            </a:r>
            <a:r>
              <a:rPr lang="ru-RU" dirty="0" smtClean="0"/>
              <a:t>льга Николаевна,</a:t>
            </a:r>
          </a:p>
          <a:p>
            <a:pPr algn="r"/>
            <a:r>
              <a:rPr lang="ru-RU" dirty="0" smtClean="0"/>
              <a:t>Начальник отдела развития образовательных систем </a:t>
            </a:r>
          </a:p>
          <a:p>
            <a:pPr algn="r"/>
            <a:r>
              <a:rPr lang="ru-RU" dirty="0" smtClean="0"/>
              <a:t>ГАУ ДПО «Институт развития образования Пермского края», </a:t>
            </a:r>
          </a:p>
          <a:p>
            <a:pPr algn="r"/>
            <a:r>
              <a:rPr lang="ru-RU" dirty="0" smtClean="0"/>
              <a:t>доцент, </a:t>
            </a:r>
            <a:r>
              <a:rPr lang="ru-RU" dirty="0" err="1" smtClean="0"/>
              <a:t>к.филос.н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8484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Спорные вопросы содержания</a:t>
            </a:r>
            <a:br>
              <a:rPr lang="ru-RU" dirty="0" smtClean="0"/>
            </a:br>
            <a:r>
              <a:rPr lang="ru-RU" dirty="0" smtClean="0"/>
              <a:t>естественнонаучного профиля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7638"/>
            <a:ext cx="8568952" cy="5179714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Надо ли рассматривать в этом профиле фундаментальную науку (физики-теоретики, химики-теоретики, механико-математический факультет) или это более высокий уровень технологического профиля? </a:t>
            </a:r>
          </a:p>
          <a:p>
            <a:pPr marL="514350" indent="-514350">
              <a:buAutoNum type="arabicPeriod"/>
            </a:pPr>
            <a:r>
              <a:rPr lang="ru-RU" dirty="0" smtClean="0"/>
              <a:t>Включать ли в этот профиль профессии, связанные с охраной природы, все или некоторые (например, ООПТ)?</a:t>
            </a:r>
          </a:p>
          <a:p>
            <a:pPr marL="514350" indent="-514350">
              <a:buAutoNum type="arabicPeriod"/>
            </a:pPr>
            <a:r>
              <a:rPr lang="ru-RU" dirty="0" smtClean="0"/>
              <a:t>«новые» профессии – ландшафтный дизайнер, вертикальный фермер?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Производство продуктов питания во всех формах (от птицефабрик до ресторанов)?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903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551286" cy="1368152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Проблема </a:t>
            </a:r>
            <a:r>
              <a:rPr lang="ru-RU" sz="3600" dirty="0" err="1" smtClean="0"/>
              <a:t>метапредметных</a:t>
            </a:r>
            <a:r>
              <a:rPr lang="ru-RU" sz="3600" dirty="0" smtClean="0"/>
              <a:t> и личностных результатов в рамках естественнонаучного профиля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8407270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Рассматриваемые направления серьезно различаются с точки зрения:</a:t>
            </a:r>
          </a:p>
          <a:p>
            <a:r>
              <a:rPr lang="ru-RU" dirty="0" smtClean="0"/>
              <a:t>Профессиональной подготовки</a:t>
            </a:r>
          </a:p>
          <a:p>
            <a:r>
              <a:rPr lang="ru-RU" dirty="0" smtClean="0"/>
              <a:t>Содержания деятельности</a:t>
            </a:r>
          </a:p>
          <a:p>
            <a:r>
              <a:rPr lang="ru-RU" dirty="0" smtClean="0"/>
              <a:t>Условий деятельности</a:t>
            </a:r>
          </a:p>
          <a:p>
            <a:r>
              <a:rPr lang="ru-RU" dirty="0" smtClean="0"/>
              <a:t>Требований к личностным качествам</a:t>
            </a:r>
          </a:p>
          <a:p>
            <a:pPr marL="0" indent="0">
              <a:buNone/>
            </a:pPr>
            <a:r>
              <a:rPr lang="ru-RU" dirty="0" smtClean="0"/>
              <a:t>Есть ли у них общие существенно важные метапредметные и личностные компетенции ?</a:t>
            </a:r>
          </a:p>
        </p:txBody>
      </p:sp>
    </p:spTree>
    <p:extLst>
      <p:ext uri="{BB962C8B-B14F-4D97-AF65-F5344CB8AC3E}">
        <p14:creationId xmlns:p14="http://schemas.microsoft.com/office/powerpoint/2010/main" val="236003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91264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Учебное содержание профиля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83264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1. Определение набора профильных, поддерживающих и базовых предметов и уровня их изучения:</a:t>
            </a:r>
          </a:p>
          <a:p>
            <a:r>
              <a:rPr lang="ru-RU" dirty="0" smtClean="0"/>
              <a:t>Одинаковые для всего профиля?</a:t>
            </a:r>
          </a:p>
          <a:p>
            <a:r>
              <a:rPr lang="ru-RU" dirty="0" smtClean="0"/>
              <a:t>Разные в зависимости от планируемых траекторий продолжения образования?</a:t>
            </a:r>
          </a:p>
          <a:p>
            <a:r>
              <a:rPr lang="ru-RU" dirty="0" smtClean="0"/>
              <a:t>Каков их перечень?</a:t>
            </a:r>
          </a:p>
          <a:p>
            <a:pPr marL="0" indent="0">
              <a:buNone/>
            </a:pPr>
            <a:r>
              <a:rPr lang="ru-RU" dirty="0" smtClean="0"/>
              <a:t>2. Спецкурсы и другие виды учебной деятельности:</a:t>
            </a:r>
          </a:p>
          <a:p>
            <a:r>
              <a:rPr lang="ru-RU" dirty="0" smtClean="0"/>
              <a:t>По предметам?</a:t>
            </a:r>
          </a:p>
          <a:p>
            <a:r>
              <a:rPr lang="ru-RU" dirty="0" smtClean="0"/>
              <a:t>По направлениям профессиональной подготовки?</a:t>
            </a:r>
          </a:p>
          <a:p>
            <a:r>
              <a:rPr lang="ru-RU" dirty="0" smtClean="0"/>
              <a:t>По метапредметным компетенциям?</a:t>
            </a:r>
          </a:p>
          <a:p>
            <a:r>
              <a:rPr lang="ru-RU" dirty="0" smtClean="0"/>
              <a:t>Кто их должен вести? Какие должны быть результаты?</a:t>
            </a:r>
          </a:p>
          <a:p>
            <a:pPr marL="0" indent="0">
              <a:buNone/>
            </a:pPr>
            <a:r>
              <a:rPr lang="ru-RU" dirty="0" smtClean="0"/>
              <a:t>Пример: Опыт профильных классов </a:t>
            </a:r>
            <a:r>
              <a:rPr lang="ru-RU" dirty="0" err="1" smtClean="0"/>
              <a:t>г.Москва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030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363272" cy="10081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Проблема профессионального самоопределения старшеклассников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5400600"/>
          </a:xfrm>
        </p:spPr>
        <p:txBody>
          <a:bodyPr>
            <a:normAutofit fontScale="92500"/>
          </a:bodyPr>
          <a:lstStyle/>
          <a:p>
            <a:r>
              <a:rPr lang="ru-RU" dirty="0"/>
              <a:t>Куда </a:t>
            </a:r>
            <a:r>
              <a:rPr lang="ru-RU" dirty="0" smtClean="0"/>
              <a:t>лично мне </a:t>
            </a:r>
            <a:r>
              <a:rPr lang="ru-RU" dirty="0"/>
              <a:t>поступать?</a:t>
            </a:r>
          </a:p>
          <a:p>
            <a:r>
              <a:rPr lang="ru-RU" dirty="0"/>
              <a:t>Смогу ли </a:t>
            </a:r>
            <a:r>
              <a:rPr lang="ru-RU" dirty="0" smtClean="0"/>
              <a:t>учиться по выбранной специальности?</a:t>
            </a:r>
            <a:endParaRPr lang="ru-RU" dirty="0"/>
          </a:p>
          <a:p>
            <a:r>
              <a:rPr lang="ru-RU" dirty="0"/>
              <a:t>Смогу ли я </a:t>
            </a:r>
            <a:r>
              <a:rPr lang="ru-RU" dirty="0" smtClean="0"/>
              <a:t>трудоустроиться по специальности? По смежным специальностям? </a:t>
            </a:r>
          </a:p>
          <a:p>
            <a:r>
              <a:rPr lang="ru-RU" dirty="0" smtClean="0"/>
              <a:t>Сколько </a:t>
            </a:r>
            <a:r>
              <a:rPr lang="ru-RU" dirty="0"/>
              <a:t>буду </a:t>
            </a:r>
            <a:r>
              <a:rPr lang="ru-RU" dirty="0" smtClean="0"/>
              <a:t>зарабатывать</a:t>
            </a:r>
            <a:r>
              <a:rPr lang="ru-RU" dirty="0"/>
              <a:t>? </a:t>
            </a:r>
            <a:r>
              <a:rPr lang="ru-RU" dirty="0" smtClean="0"/>
              <a:t>Какие условия работы?</a:t>
            </a:r>
            <a:endParaRPr lang="ru-RU" dirty="0"/>
          </a:p>
          <a:p>
            <a:r>
              <a:rPr lang="ru-RU" dirty="0"/>
              <a:t>Смогу ли я работать инженером? (врачом, </a:t>
            </a:r>
            <a:r>
              <a:rPr lang="ru-RU" dirty="0" smtClean="0"/>
              <a:t>геологом </a:t>
            </a:r>
            <a:r>
              <a:rPr lang="ru-RU" dirty="0"/>
              <a:t>и т.д.) Каковы мои карьерные перспективы</a:t>
            </a:r>
            <a:r>
              <a:rPr lang="ru-RU" dirty="0" smtClean="0"/>
              <a:t>?</a:t>
            </a:r>
          </a:p>
          <a:p>
            <a:r>
              <a:rPr lang="ru-RU" dirty="0" smtClean="0"/>
              <a:t>И другие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50694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Необходимая информация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712968" cy="590465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Для ответа на эти вопросы </a:t>
            </a:r>
            <a:r>
              <a:rPr lang="ru-RU" dirty="0" smtClean="0"/>
              <a:t>учителю/ </a:t>
            </a:r>
            <a:r>
              <a:rPr lang="ru-RU" dirty="0" err="1" smtClean="0"/>
              <a:t>тьютору</a:t>
            </a:r>
            <a:r>
              <a:rPr lang="ru-RU" dirty="0" smtClean="0"/>
              <a:t>/ родителям/ старшекласснику нужно иметь качественную, достоверную информацию: </a:t>
            </a:r>
          </a:p>
          <a:p>
            <a:r>
              <a:rPr lang="ru-RU" dirty="0" smtClean="0"/>
              <a:t>Содержание профессии,</a:t>
            </a:r>
            <a:r>
              <a:rPr lang="ru-RU" dirty="0"/>
              <a:t> ее специфические характеристики</a:t>
            </a:r>
          </a:p>
          <a:p>
            <a:r>
              <a:rPr lang="ru-RU" dirty="0" smtClean="0"/>
              <a:t>Основные требования к профессионалам в аспекте знаний, умений, </a:t>
            </a:r>
            <a:r>
              <a:rPr lang="ru-RU" dirty="0"/>
              <a:t>физических</a:t>
            </a:r>
            <a:r>
              <a:rPr lang="ru-RU" dirty="0" smtClean="0"/>
              <a:t>, психологических, личностных характеристик (ключевые профессионально-личностные компетенции)</a:t>
            </a:r>
          </a:p>
          <a:p>
            <a:r>
              <a:rPr lang="ru-RU" dirty="0" smtClean="0"/>
              <a:t>Востребованность на рынке труда, возможные перспективы работы</a:t>
            </a:r>
          </a:p>
          <a:p>
            <a:r>
              <a:rPr lang="ru-RU" dirty="0" smtClean="0"/>
              <a:t>Возможности профессионального обучения </a:t>
            </a:r>
          </a:p>
          <a:p>
            <a:r>
              <a:rPr lang="ru-RU" dirty="0" smtClean="0"/>
              <a:t>Индивидуальные характеристики подростка и их соответствие требованиям профессии и обучения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2300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332656"/>
            <a:ext cx="8424936" cy="633670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400" dirty="0"/>
              <a:t>Что нужно знать о профессии, чтобы обоснованно ее выбрать или не выбрать? – вопрос к </a:t>
            </a:r>
            <a:r>
              <a:rPr lang="ru-RU" sz="3400" dirty="0" smtClean="0"/>
              <a:t>представителям профессий</a:t>
            </a:r>
          </a:p>
          <a:p>
            <a:pPr marL="0" indent="0" algn="ctr">
              <a:buNone/>
            </a:pPr>
            <a:endParaRPr lang="ru-RU" sz="3400" dirty="0"/>
          </a:p>
          <a:p>
            <a:pPr algn="ctr"/>
            <a:r>
              <a:rPr lang="ru-RU" sz="3400" dirty="0" smtClean="0"/>
              <a:t>Что </a:t>
            </a:r>
            <a:r>
              <a:rPr lang="ru-RU" sz="3400" dirty="0"/>
              <a:t>нужно знать о </a:t>
            </a:r>
            <a:r>
              <a:rPr lang="ru-RU" sz="3400" dirty="0" smtClean="0"/>
              <a:t>вузе, колледже, </a:t>
            </a:r>
            <a:r>
              <a:rPr lang="ru-RU" sz="3400" dirty="0"/>
              <a:t>чтобы </a:t>
            </a:r>
            <a:r>
              <a:rPr lang="ru-RU" sz="3400" dirty="0" smtClean="0"/>
              <a:t>обоснованно поступать и обучаться в нем? </a:t>
            </a:r>
            <a:r>
              <a:rPr lang="ru-RU" sz="3400" dirty="0"/>
              <a:t>– вопрос </a:t>
            </a:r>
            <a:r>
              <a:rPr lang="ru-RU" sz="3400" dirty="0" smtClean="0"/>
              <a:t>к представителям вузов</a:t>
            </a:r>
          </a:p>
          <a:p>
            <a:pPr algn="ctr"/>
            <a:endParaRPr lang="ru-RU" sz="3400" dirty="0" smtClean="0"/>
          </a:p>
          <a:p>
            <a:pPr algn="ctr"/>
            <a:r>
              <a:rPr lang="ru-RU" sz="3400" dirty="0" smtClean="0"/>
              <a:t>Что </a:t>
            </a:r>
            <a:r>
              <a:rPr lang="ru-RU" sz="3400" dirty="0"/>
              <a:t>нужно знать о себе, чтобы обоснованно  выбрать или не выбрать профессию? – вопрос к психологам и учителям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024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91264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Направления сотрудничества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91264" cy="568863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Со стороны школы </a:t>
            </a:r>
            <a:r>
              <a:rPr lang="ru-RU" dirty="0"/>
              <a:t>– это система психолого-педагогического сопровождения профильного и профессионального самоопределения школьников 8-11-х классов и качественное профильное обучение.</a:t>
            </a:r>
          </a:p>
          <a:p>
            <a:r>
              <a:rPr lang="ru-RU" b="1" dirty="0"/>
              <a:t>Со стороны </a:t>
            </a:r>
            <a:r>
              <a:rPr lang="ru-RU" b="1" dirty="0" smtClean="0"/>
              <a:t>вузов, СПО </a:t>
            </a:r>
            <a:r>
              <a:rPr lang="ru-RU" b="1" dirty="0"/>
              <a:t>и работодателей </a:t>
            </a:r>
            <a:r>
              <a:rPr lang="ru-RU" dirty="0"/>
              <a:t>– </a:t>
            </a:r>
            <a:r>
              <a:rPr lang="ru-RU" dirty="0" smtClean="0"/>
              <a:t>не реклама, а качественная современная система </a:t>
            </a:r>
            <a:r>
              <a:rPr lang="ru-RU" dirty="0"/>
              <a:t>профессиональной ориентации, </a:t>
            </a:r>
            <a:r>
              <a:rPr lang="ru-RU" dirty="0" smtClean="0"/>
              <a:t>в том числе: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необходимая информация  - как о </a:t>
            </a:r>
            <a:r>
              <a:rPr lang="ru-RU" dirty="0"/>
              <a:t>широких направлениях профессиональной деятельности, так и о специализациях, </a:t>
            </a:r>
            <a:r>
              <a:rPr lang="ru-RU" dirty="0" smtClean="0"/>
              <a:t>должностных позициях, о современных условиях и тенденциях изменения профессиональной деятельности, значимых характеристиках, ключевых компетенциях и т.д.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форматы </a:t>
            </a:r>
            <a:r>
              <a:rPr lang="ru-RU" dirty="0"/>
              <a:t>активного знакомства с </a:t>
            </a:r>
            <a:r>
              <a:rPr lang="ru-RU" dirty="0" smtClean="0"/>
              <a:t>профессиями (профессиональные пробы, учебные практики, учебно-исследовательская работа и т.д.).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6955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Новое понимание профильного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640960" cy="54726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Концепция профильного обучения, БУП-2004: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профиль определяется набором профильных предметов, например: физико-математический, химико-биологический и т.п.</a:t>
            </a:r>
          </a:p>
          <a:p>
            <a:pPr algn="ctr"/>
            <a:r>
              <a:rPr lang="ru-RU" b="1" dirty="0" smtClean="0"/>
              <a:t>ФГОС СОО, примерная ООП СОО:</a:t>
            </a:r>
          </a:p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рофиль определяется планируемыми траекториями продолжения образования по широким направлениям профессиональной деятельности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832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361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Профили согласно примерной ООП СОО в рамках ФГОС СОО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54461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Технологический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Естественнонаучный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Гуманитарный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Социально-экономический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Универсальный</a:t>
            </a:r>
          </a:p>
          <a:p>
            <a:pPr marL="0" indent="0">
              <a:buNone/>
            </a:pPr>
            <a:r>
              <a:rPr lang="ru-RU" dirty="0" smtClean="0"/>
              <a:t>Вопрос: какие направления подготовки и профессиональной деятельности включать в тот или иной профиль?</a:t>
            </a:r>
          </a:p>
          <a:p>
            <a:pPr marL="0" indent="0">
              <a:buNone/>
            </a:pPr>
            <a:r>
              <a:rPr lang="ru-RU" sz="2800" dirty="0" smtClean="0"/>
              <a:t>На уровне края – рекомендуемые варианты.</a:t>
            </a:r>
          </a:p>
          <a:p>
            <a:pPr marL="0" indent="0">
              <a:buNone/>
            </a:pPr>
            <a:r>
              <a:rPr lang="ru-RU" sz="2800" dirty="0" smtClean="0"/>
              <a:t>На уровне каждой школы – свой.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87427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19256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Технологический профиль: 1 вариант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1 вариант содержательного наполнения -</a:t>
            </a:r>
          </a:p>
          <a:p>
            <a:pPr marL="0" indent="0" algn="ctr">
              <a:buNone/>
            </a:pPr>
            <a:r>
              <a:rPr lang="ru-RU" dirty="0" smtClean="0"/>
              <a:t>«рабочие специальности», </a:t>
            </a:r>
          </a:p>
          <a:p>
            <a:pPr marL="0" indent="0">
              <a:buNone/>
            </a:pPr>
            <a:r>
              <a:rPr lang="ru-RU" dirty="0" smtClean="0"/>
              <a:t>т.е. виды деятельности, не требующие долговременной подготовки, сертификации, согласия профессионального сообщества. Например: продавец, водитель, парикмахер и другие (предмет «технология», программы предпрофессиональной подготовки). </a:t>
            </a:r>
          </a:p>
          <a:p>
            <a:pPr marL="0" indent="0">
              <a:buNone/>
            </a:pPr>
            <a:r>
              <a:rPr lang="ru-RU" dirty="0"/>
              <a:t>В</a:t>
            </a:r>
            <a:r>
              <a:rPr lang="ru-RU" dirty="0" smtClean="0"/>
              <a:t> настоящее время этот вариант не актуален для старшей школы в силу государственной политики по развитию СПО.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6407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Технологический профиль= инженерно-технический профиль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Какие направления подготовки, профессии, специализации, должностные позиции можно рассматривать как «инженерно-технические»? Почему?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312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424936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Определение содержания профиля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83264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Инженер-строитель</a:t>
            </a:r>
          </a:p>
          <a:p>
            <a:r>
              <a:rPr lang="ru-RU" dirty="0" smtClean="0"/>
              <a:t>Инженер промышленного производства</a:t>
            </a:r>
          </a:p>
          <a:p>
            <a:r>
              <a:rPr lang="ru-RU" dirty="0" smtClean="0"/>
              <a:t>Инженер лесного хозяйства</a:t>
            </a:r>
          </a:p>
          <a:p>
            <a:pPr marL="0" indent="0" algn="ctr">
              <a:buNone/>
            </a:pPr>
            <a:r>
              <a:rPr lang="ru-RU" dirty="0" smtClean="0"/>
              <a:t>Это одна профессия или несколько? Все относятся инженерно-техническому профилю или нет?</a:t>
            </a:r>
          </a:p>
          <a:p>
            <a:pPr marL="0" indent="0" algn="ctr">
              <a:buNone/>
            </a:pPr>
            <a:r>
              <a:rPr lang="ru-RU" dirty="0" smtClean="0"/>
              <a:t>Они одинаковы или различны с точки зрения:</a:t>
            </a:r>
          </a:p>
          <a:p>
            <a:r>
              <a:rPr lang="ru-RU" dirty="0" smtClean="0"/>
              <a:t>Профессиональной подготовки</a:t>
            </a:r>
          </a:p>
          <a:p>
            <a:r>
              <a:rPr lang="ru-RU" dirty="0" smtClean="0"/>
              <a:t>Содержания деятельности</a:t>
            </a:r>
          </a:p>
          <a:p>
            <a:r>
              <a:rPr lang="ru-RU" dirty="0" smtClean="0"/>
              <a:t>Условий деятельности</a:t>
            </a:r>
          </a:p>
          <a:p>
            <a:r>
              <a:rPr lang="ru-RU" dirty="0" smtClean="0"/>
              <a:t>Требований к личностным качествам</a:t>
            </a:r>
          </a:p>
          <a:p>
            <a:r>
              <a:rPr lang="ru-RU" dirty="0" smtClean="0"/>
              <a:t>И других характеристик?</a:t>
            </a:r>
          </a:p>
          <a:p>
            <a:pPr marL="0" indent="0">
              <a:buNone/>
            </a:pPr>
            <a:r>
              <a:rPr lang="ru-RU" dirty="0" smtClean="0"/>
              <a:t>Если существенная разница, какого именно «инженера» выбрать?</a:t>
            </a:r>
          </a:p>
          <a:p>
            <a:pPr marL="0" indent="0">
              <a:buNone/>
            </a:pPr>
            <a:r>
              <a:rPr lang="ru-RU" dirty="0" smtClean="0"/>
              <a:t>К какому профилю отнести программистов? Химиков-технологов? Охрану окружающей среды?</a:t>
            </a:r>
          </a:p>
        </p:txBody>
      </p:sp>
    </p:spTree>
    <p:extLst>
      <p:ext uri="{BB962C8B-B14F-4D97-AF65-F5344CB8AC3E}">
        <p14:creationId xmlns:p14="http://schemas.microsoft.com/office/powerpoint/2010/main" val="231221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40960" cy="8640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Уровни подготовки в рамках инженерно-технического профиля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какие уровни «инженерно-технического» образования и работы </a:t>
            </a:r>
            <a:r>
              <a:rPr lang="ru-RU" dirty="0" smtClean="0"/>
              <a:t>ориентироваться в рамках профильного обучения?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Колледж –вуз? – 2 уровня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Колледж- наука – производство? – 3 уровня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Колледж:  рабочие должности-инженерные должности; вуз – научные должности, </a:t>
            </a:r>
            <a:r>
              <a:rPr lang="ru-RU" dirty="0"/>
              <a:t>инженерные </a:t>
            </a:r>
            <a:r>
              <a:rPr lang="ru-RU" dirty="0" smtClean="0"/>
              <a:t>должности, рабочие должности? – 5 уровней?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3397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91264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Учебное содержание профиля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83264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1. Определение набора профильных, поддерживающих и базовых предметов и уровня их изучения:</a:t>
            </a:r>
          </a:p>
          <a:p>
            <a:r>
              <a:rPr lang="ru-RU" dirty="0" smtClean="0"/>
              <a:t>Одинаковые для всего профиля?</a:t>
            </a:r>
          </a:p>
          <a:p>
            <a:r>
              <a:rPr lang="ru-RU" dirty="0" smtClean="0"/>
              <a:t>Разные в зависимости от планируемых траекторий продолжения образования?</a:t>
            </a:r>
          </a:p>
          <a:p>
            <a:pPr marL="0" indent="0">
              <a:buNone/>
            </a:pPr>
            <a:r>
              <a:rPr lang="ru-RU" dirty="0" smtClean="0"/>
              <a:t>«Профильные» предметы: математика, физика, химия, информатика</a:t>
            </a:r>
          </a:p>
          <a:p>
            <a:pPr marL="0" indent="0">
              <a:buNone/>
            </a:pPr>
            <a:r>
              <a:rPr lang="ru-RU" dirty="0" smtClean="0"/>
              <a:t>2. Спецкурсы и другие виды учебной деятельности:</a:t>
            </a:r>
          </a:p>
          <a:p>
            <a:r>
              <a:rPr lang="ru-RU" dirty="0" smtClean="0"/>
              <a:t>По предметам?</a:t>
            </a:r>
          </a:p>
          <a:p>
            <a:r>
              <a:rPr lang="ru-RU" dirty="0" smtClean="0"/>
              <a:t>По направлениям профессиональной подготовки?</a:t>
            </a:r>
          </a:p>
          <a:p>
            <a:r>
              <a:rPr lang="ru-RU" dirty="0" smtClean="0"/>
              <a:t>По метапредметным компетенциям?</a:t>
            </a:r>
          </a:p>
          <a:p>
            <a:r>
              <a:rPr lang="ru-RU" dirty="0" smtClean="0"/>
              <a:t>Кто их должен вести? Какие должны быть результаты?</a:t>
            </a:r>
          </a:p>
          <a:p>
            <a:pPr marL="0" indent="0">
              <a:buNone/>
            </a:pPr>
            <a:r>
              <a:rPr lang="ru-RU" dirty="0" smtClean="0"/>
              <a:t>Пример: Опыт профильных классов </a:t>
            </a:r>
            <a:r>
              <a:rPr lang="ru-RU" dirty="0" err="1" smtClean="0"/>
              <a:t>г.Москва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3029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Определение содержания естественнонаучного профиля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7638"/>
            <a:ext cx="8363272" cy="5069160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ru-RU" dirty="0"/>
              <a:t>Какие направления подготовки, профессии и специализации можно рассматривать как «естественнонаучные»? Почему?</a:t>
            </a:r>
          </a:p>
          <a:p>
            <a:pPr marL="0" indent="0">
              <a:buNone/>
            </a:pPr>
            <a:r>
              <a:rPr lang="ru-RU" dirty="0"/>
              <a:t>2. есть ли </a:t>
            </a:r>
            <a:r>
              <a:rPr lang="ru-RU" dirty="0" smtClean="0"/>
              <a:t>вообще такие </a:t>
            </a:r>
            <a:r>
              <a:rPr lang="ru-RU" dirty="0"/>
              <a:t>должностные позиции</a:t>
            </a:r>
            <a:r>
              <a:rPr lang="ru-RU" dirty="0" smtClean="0"/>
              <a:t>?</a:t>
            </a:r>
          </a:p>
          <a:p>
            <a:pPr marL="0" indent="0">
              <a:buNone/>
            </a:pPr>
            <a:r>
              <a:rPr lang="ru-RU" dirty="0" smtClean="0"/>
              <a:t>3. В качестве направлений могут рассматриваться:</a:t>
            </a:r>
          </a:p>
          <a:p>
            <a:r>
              <a:rPr lang="ru-RU" dirty="0" smtClean="0"/>
              <a:t>Медицинское направление</a:t>
            </a:r>
          </a:p>
          <a:p>
            <a:r>
              <a:rPr lang="ru-RU" dirty="0" smtClean="0"/>
              <a:t>Фармакологическое направление</a:t>
            </a:r>
          </a:p>
          <a:p>
            <a:r>
              <a:rPr lang="ru-RU" dirty="0" smtClean="0"/>
              <a:t>Сельское (лесное, рыбное и т.д.) хозяйство</a:t>
            </a:r>
          </a:p>
          <a:p>
            <a:r>
              <a:rPr lang="ru-RU" dirty="0" smtClean="0"/>
              <a:t>Биотехнологии</a:t>
            </a:r>
          </a:p>
          <a:p>
            <a:r>
              <a:rPr lang="ru-RU" dirty="0" smtClean="0"/>
              <a:t>Геология, географические дисциплины</a:t>
            </a:r>
          </a:p>
          <a:p>
            <a:r>
              <a:rPr lang="ru-RU" dirty="0" smtClean="0"/>
              <a:t>Биология? </a:t>
            </a:r>
            <a:r>
              <a:rPr lang="ru-RU" dirty="0" err="1"/>
              <a:t>н</a:t>
            </a:r>
            <a:r>
              <a:rPr lang="ru-RU" dirty="0" err="1" smtClean="0"/>
              <a:t>ейробиология</a:t>
            </a:r>
            <a:r>
              <a:rPr lang="ru-RU" dirty="0" smtClean="0"/>
              <a:t> и т.п.?</a:t>
            </a:r>
          </a:p>
          <a:p>
            <a:pPr marL="0" indent="0">
              <a:buNone/>
            </a:pPr>
            <a:r>
              <a:rPr lang="ru-RU" dirty="0" smtClean="0"/>
              <a:t>Общее  – сочетание биологии и химии, т.е. деятельность с природой и биологическими объектами (включая человека)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726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940</Words>
  <Application>Microsoft Office PowerPoint</Application>
  <PresentationFormat>Экран (4:3)</PresentationFormat>
  <Paragraphs>113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Актуальные вопросы проектирования профилей обучения старшеклассников  в соответствии с ФГОС СОО</vt:lpstr>
      <vt:lpstr>Новое понимание профильного обучения</vt:lpstr>
      <vt:lpstr>Профили согласно примерной ООП СОО в рамках ФГОС СОО</vt:lpstr>
      <vt:lpstr>Технологический профиль: 1 вариант</vt:lpstr>
      <vt:lpstr>Технологический профиль= инженерно-технический профиль</vt:lpstr>
      <vt:lpstr>Определение содержания профиля</vt:lpstr>
      <vt:lpstr>Уровни подготовки в рамках инженерно-технического профиля</vt:lpstr>
      <vt:lpstr>Учебное содержание профиля</vt:lpstr>
      <vt:lpstr>Определение содержания естественнонаучного профиля</vt:lpstr>
      <vt:lpstr>Спорные вопросы содержания естественнонаучного профиля</vt:lpstr>
      <vt:lpstr> Проблема метапредметных и личностных результатов в рамках естественнонаучного профиля</vt:lpstr>
      <vt:lpstr>Учебное содержание профиля</vt:lpstr>
      <vt:lpstr>Проблема профессионального самоопределения старшеклассников</vt:lpstr>
      <vt:lpstr>Необходимая информация</vt:lpstr>
      <vt:lpstr>Презентация PowerPoint</vt:lpstr>
      <vt:lpstr>Направления сотрудничества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Пототня Елена Михайловна</cp:lastModifiedBy>
  <cp:revision>14</cp:revision>
  <dcterms:modified xsi:type="dcterms:W3CDTF">2017-11-27T09:41:17Z</dcterms:modified>
</cp:coreProperties>
</file>